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6" r:id="rId1"/>
  </p:sldMasterIdLst>
  <p:notesMasterIdLst>
    <p:notesMasterId r:id="rId7"/>
  </p:notesMasterIdLst>
  <p:handoutMasterIdLst>
    <p:handoutMasterId r:id="rId8"/>
  </p:handoutMasterIdLst>
  <p:sldIdLst>
    <p:sldId id="266" r:id="rId2"/>
    <p:sldId id="259" r:id="rId3"/>
    <p:sldId id="265" r:id="rId4"/>
    <p:sldId id="262" r:id="rId5"/>
    <p:sldId id="264" r:id="rId6"/>
  </p:sldIdLst>
  <p:sldSz cx="9144000" cy="6858000" type="screen4x3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800000"/>
    <a:srgbClr val="008000"/>
    <a:srgbClr val="93AC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D62AC4-68F8-6147-AE94-F09382FA4E4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F86B2F-C0F8-FB4A-A920-C2A2C075177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CH" dirty="0" smtClean="0"/>
              <a:t>Click to edit Master title style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 dirty="0" smtClean="0"/>
              <a:t>Click to edit Master subtitle style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CH" dirty="0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26966" cy="19074"/>
          </a:xfrm>
        </p:grpSpPr>
        <p:sp>
          <p:nvSpPr>
            <p:cNvPr id="93187" name="Rectangle 3"/>
            <p:cNvSpPr>
              <a:spLocks noChangeArrowheads="1"/>
            </p:cNvSpPr>
            <p:nvPr/>
          </p:nvSpPr>
          <p:spPr bwMode="auto">
            <a:xfrm>
              <a:off x="23642" y="18518"/>
              <a:ext cx="3324" cy="556"/>
            </a:xfrm>
            <a:prstGeom prst="rect">
              <a:avLst/>
            </a:prstGeom>
            <a:solidFill>
              <a:srgbClr val="007E6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CH"/>
            </a:p>
          </p:txBody>
        </p:sp>
        <p:sp>
          <p:nvSpPr>
            <p:cNvPr id="9318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4738" cy="1461"/>
            </a:xfrm>
            <a:prstGeom prst="rect">
              <a:avLst/>
            </a:prstGeom>
            <a:solidFill>
              <a:srgbClr val="007E6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CH"/>
            </a:p>
          </p:txBody>
        </p:sp>
        <p:sp>
          <p:nvSpPr>
            <p:cNvPr id="931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372" cy="2097"/>
            </a:xfrm>
            <a:prstGeom prst="rect">
              <a:avLst/>
            </a:prstGeom>
            <a:solidFill>
              <a:srgbClr val="007E6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CH"/>
            </a:p>
          </p:txBody>
        </p:sp>
        <p:pic>
          <p:nvPicPr>
            <p:cNvPr id="1036" name="Picture 6" descr="sciencesOnly_rvb_600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18246" y="515"/>
              <a:ext cx="7590" cy="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6858000" y="62484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endParaRPr lang="en-US" dirty="0"/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8458200" y="6629400"/>
            <a:ext cx="768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45A3524E-C80C-0747-B8F8-C86EBF48EF6A}" type="slidenum">
              <a:rPr lang="en-US" sz="1200">
                <a:solidFill>
                  <a:schemeClr val="bg1"/>
                </a:solidFill>
              </a:rPr>
              <a:pPr algn="l" eaLnBrk="1" hangingPunct="1"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Martin Pohl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810000" y="6661150"/>
            <a:ext cx="412591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016" tIns="10008" rIns="20016" bIns="10008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r>
              <a:rPr lang="fr-CH" sz="1000" b="1">
                <a:solidFill>
                  <a:srgbClr val="007E64"/>
                </a:solidFill>
              </a:rPr>
              <a:t>DEPARTEMENT DE PHYSIQUE NUCLEAIRE ET CORPUSCULAIRE</a:t>
            </a:r>
            <a:endParaRPr lang="fr-FR" sz="1000" b="1" dirty="0">
              <a:solidFill>
                <a:srgbClr val="007E64"/>
              </a:solidFill>
            </a:endParaRPr>
          </a:p>
        </p:txBody>
      </p:sp>
      <p:pic>
        <p:nvPicPr>
          <p:cNvPr id="1031" name="Picture 11" descr="sciences70.gif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31150" y="6096000"/>
            <a:ext cx="1212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6" Type="http://schemas.openxmlformats.org/officeDocument/2006/relationships/image" Target="../media/image7.pdf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Réunion annuelle du DPNC </a:t>
            </a:r>
          </a:p>
          <a:p>
            <a:pPr algn="ctr">
              <a:buNone/>
            </a:pPr>
            <a:endParaRPr lang="fr-FR" sz="36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Conclusions</a:t>
            </a:r>
          </a:p>
          <a:p>
            <a:pPr algn="ctr">
              <a:buNone/>
            </a:pPr>
            <a:endParaRPr lang="fr-FR" sz="36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buNone/>
            </a:pPr>
            <a:endParaRPr lang="fr-FR" sz="36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Martin </a:t>
            </a:r>
            <a:r>
              <a:rPr lang="fr-FR" sz="3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Pohl</a:t>
            </a:r>
            <a:r>
              <a:rPr lang="fr-FR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, Directeur</a:t>
            </a:r>
            <a:endParaRPr lang="fr-FR" sz="36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Shanghai Ranking 2012</a:t>
            </a:r>
            <a:endParaRPr lang="en-US" sz="36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5" descr="Shanghai genera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1000" y="1130300"/>
            <a:ext cx="4876800" cy="2931200"/>
          </a:xfrm>
          <a:prstGeom prst="rect">
            <a:avLst/>
          </a:prstGeom>
        </p:spPr>
      </p:pic>
      <p:pic>
        <p:nvPicPr>
          <p:cNvPr id="7" name="Picture 6" descr="Shanghai broa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81000" y="4041274"/>
            <a:ext cx="4876800" cy="1368926"/>
          </a:xfrm>
          <a:prstGeom prst="rect">
            <a:avLst/>
          </a:prstGeom>
        </p:spPr>
      </p:pic>
      <p:pic>
        <p:nvPicPr>
          <p:cNvPr id="8" name="Picture 7" descr="Shanghai mathphy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04800" y="5486401"/>
            <a:ext cx="6388771" cy="1028700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 bwMode="auto">
          <a:xfrm>
            <a:off x="5715000" y="6172200"/>
            <a:ext cx="990600" cy="381000"/>
          </a:xfrm>
          <a:prstGeom prst="frame">
            <a:avLst>
              <a:gd name="adj1" fmla="val 618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6086" y="1905000"/>
            <a:ext cx="3464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UniGe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dans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les Top 100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5334000"/>
            <a:ext cx="23622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Physique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dans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les Top 50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Frame 11"/>
          <p:cNvSpPr/>
          <p:nvPr/>
        </p:nvSpPr>
        <p:spPr bwMode="auto">
          <a:xfrm>
            <a:off x="4724400" y="4267200"/>
            <a:ext cx="533400" cy="228600"/>
          </a:xfrm>
          <a:prstGeom prst="frame">
            <a:avLst>
              <a:gd name="adj1" fmla="val 6187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9765" y="4114800"/>
            <a:ext cx="366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Sciences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dans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les Top 40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General observations</a:t>
            </a:r>
            <a:endParaRPr lang="en-US" sz="36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 share the excitement about initial LHC and ATLAS performance and results.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 do not share the premature disappointment with the lack of immediate spectacular discoveries.  </a:t>
            </a:r>
            <a:r>
              <a:rPr lang="fr-CH" sz="24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HIGGS !!!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have only scratched the surface of LHC physics!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« weight » of different pillars inside particle physics in « public opinion » is subject to large short term shifts.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Do not listen to this, our time scale is 10y!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There is no more grace period for esperiments, where statistical error hides systematics. Its all about systematics, stupid!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 general, our Road Map is still right! We can continue to use it to orient us. </a:t>
            </a:r>
          </a:p>
          <a:p>
            <a:pPr lvl="1"/>
            <a:endParaRPr lang="fr-CH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8542" y="0"/>
            <a:ext cx="405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Journée de réflexion 2012</a:t>
            </a:r>
            <a:endParaRPr lang="fr-FR" b="1" dirty="0">
              <a:solidFill>
                <a:srgbClr val="FF00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Conclusions</a:t>
            </a:r>
            <a:endParaRPr lang="en-US" sz="36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DPNC is:</a:t>
            </a:r>
          </a:p>
          <a:p>
            <a:pPr lvl="1"/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Innovative power in detector design, construction and data analysis;</a:t>
            </a:r>
          </a:p>
          <a:p>
            <a:pPr lvl="1"/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Perseverance in getting at the physics;</a:t>
            </a:r>
          </a:p>
          <a:p>
            <a:pPr lvl="1"/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Proliferation of projects for the future.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My opinion: we should </a:t>
            </a:r>
            <a:r>
              <a:rPr lang="fr-CH" sz="24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not</a:t>
            </a:r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reduce our ambitions easily!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How can we live up to our ambitions?</a:t>
            </a:r>
          </a:p>
          <a:p>
            <a:pPr lvl="1"/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need a perspective for growth in personnel.</a:t>
            </a:r>
          </a:p>
          <a:p>
            <a:pPr lvl="1"/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need to maintain and develop technical groups and their skills.</a:t>
            </a:r>
          </a:p>
          <a:p>
            <a:pPr lvl="1"/>
            <a:r>
              <a:rPr lang="fr-CH" sz="2000" strike="sngStrike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NCCR Universe will give this perspective, if approved</a:t>
            </a:r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fr-CH" sz="20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Sorry!</a:t>
            </a:r>
          </a:p>
          <a:p>
            <a:pPr lvl="1"/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 addition we need investment funds comparable to the initial ATLAS investment. Existing sources are insufficient.</a:t>
            </a:r>
          </a:p>
          <a:p>
            <a:pPr lvl="1"/>
            <a:r>
              <a:rPr lang="fr-CH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must use all imaginable sources: local, federal, European.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If we want any or all of this to be successful, we need the general public to support us. </a:t>
            </a:r>
            <a:r>
              <a:rPr lang="fr-CH" sz="24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Reach out!</a:t>
            </a:r>
          </a:p>
          <a:p>
            <a:pPr lvl="1">
              <a:buNone/>
            </a:pPr>
            <a:endParaRPr lang="fr-CH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lvl="1"/>
            <a:endParaRPr lang="fr-CH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8542" y="0"/>
            <a:ext cx="405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Journée de réflexion 2012</a:t>
            </a:r>
            <a:endParaRPr lang="fr-FR" b="1" dirty="0">
              <a:solidFill>
                <a:srgbClr val="FF00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z="3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Thanks</a:t>
            </a:r>
            <a:endParaRPr lang="en-US" sz="36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Thanks to all speakers for their high quality presentations.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Thanks to all participants for lively discussions.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Thanks to </a:t>
            </a:r>
            <a:r>
              <a:rPr lang="fr-CH" sz="2400" strike="sngStrike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Teresa and Xin </a:t>
            </a:r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for organising the scientific contents.          </a:t>
            </a:r>
            <a:r>
              <a:rPr lang="fr-CH" sz="24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Peppe</a:t>
            </a:r>
          </a:p>
          <a:p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Thanks to Catherine and Liliane for organising the </a:t>
            </a:r>
            <a:r>
              <a:rPr lang="fr-CH" sz="2400" strike="sngStrike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venue.</a:t>
            </a:r>
            <a:r>
              <a:rPr lang="fr-CH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fr-CH" sz="24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fr-CH" sz="24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arty and for keeping DPNC alive!</a:t>
            </a:r>
            <a:endParaRPr lang="fr-CH" sz="2400" strike="sngStrike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endParaRPr lang="fr-CH" sz="2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endParaRPr lang="fr-CH" sz="2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endParaRPr lang="fr-CH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fr-CH" sz="24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Thanks to Mother Nature for providing us with unlimited mysteries to study.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8542" y="0"/>
            <a:ext cx="405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Journée de réflexion 2012</a:t>
            </a:r>
            <a:endParaRPr lang="fr-FR" b="1" dirty="0">
              <a:solidFill>
                <a:srgbClr val="FF00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pnc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dpnc.pot</Template>
  <TotalTime>2219</TotalTime>
  <Words>362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dpnc</vt:lpstr>
      <vt:lpstr>Slide 1</vt:lpstr>
      <vt:lpstr>Shanghai Ranking 2012</vt:lpstr>
      <vt:lpstr>General observations</vt:lpstr>
      <vt:lpstr>Conclusions</vt:lpstr>
      <vt:lpstr>Thanks</vt:lpstr>
    </vt:vector>
  </TitlesOfParts>
  <Company>Université de Genève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Pohl</dc:creator>
  <cp:lastModifiedBy>Martin Pohl</cp:lastModifiedBy>
  <cp:revision>50</cp:revision>
  <dcterms:created xsi:type="dcterms:W3CDTF">2012-12-18T08:18:28Z</dcterms:created>
  <dcterms:modified xsi:type="dcterms:W3CDTF">2012-12-18T08:32:18Z</dcterms:modified>
</cp:coreProperties>
</file>