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8" r:id="rId3"/>
    <p:sldId id="296" r:id="rId4"/>
    <p:sldId id="326" r:id="rId5"/>
    <p:sldId id="327" r:id="rId6"/>
    <p:sldId id="328" r:id="rId7"/>
    <p:sldId id="329" r:id="rId8"/>
    <p:sldId id="332" r:id="rId9"/>
    <p:sldId id="333" r:id="rId10"/>
    <p:sldId id="334" r:id="rId11"/>
    <p:sldId id="335" r:id="rId12"/>
    <p:sldId id="336" r:id="rId13"/>
    <p:sldId id="330" r:id="rId14"/>
    <p:sldId id="331" r:id="rId15"/>
    <p:sldId id="325" r:id="rId16"/>
    <p:sldId id="293" r:id="rId17"/>
  </p:sldIdLst>
  <p:sldSz cx="9144000" cy="6858000" type="screen4x3"/>
  <p:notesSz cx="6797675" cy="9872663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  <a:srgbClr val="00CC99"/>
    <a:srgbClr val="00EEB0"/>
    <a:srgbClr val="00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6667" autoAdjust="0"/>
    <p:restoredTop sz="94670" autoAdjust="0"/>
  </p:normalViewPr>
  <p:slideViewPr>
    <p:cSldViewPr>
      <p:cViewPr varScale="1">
        <p:scale>
          <a:sx n="103" d="100"/>
          <a:sy n="103" d="100"/>
        </p:scale>
        <p:origin x="-36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1" d="100"/>
          <a:sy n="71" d="100"/>
        </p:scale>
        <p:origin x="-2736" y="-120"/>
      </p:cViewPr>
      <p:guideLst>
        <p:guide orient="horz" pos="3109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958" cy="494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098" y="0"/>
            <a:ext cx="2944958" cy="494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fr-FR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6899"/>
            <a:ext cx="2944958" cy="494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098" y="9376899"/>
            <a:ext cx="2944958" cy="494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76A233F-C698-4196-97F8-88F2E6800A51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63735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958" cy="494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098" y="0"/>
            <a:ext cx="2944958" cy="494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fr-FR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0275" y="739775"/>
            <a:ext cx="4937125" cy="3703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606" y="4689239"/>
            <a:ext cx="5438464" cy="4442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6899"/>
            <a:ext cx="2944958" cy="494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098" y="9376899"/>
            <a:ext cx="2944958" cy="494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28410C7-CB99-472B-879D-147FE71AD4AD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96481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410C7-CB99-472B-879D-147FE71AD4AD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55660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4D7096-7DAC-4E4A-BBBA-E1D996BC1F81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1508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noProof="0" smtClean="0"/>
              <a:t>Cliquez pour modifier le style du titre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3644900"/>
            <a:ext cx="6400800" cy="8382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fr-FR" noProof="0" smtClean="0"/>
              <a:t>Cliquez pour modifier le style des sous-titres du masque</a:t>
            </a:r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549563" y="630932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19/12/2013</a:t>
            </a:r>
            <a:endParaRPr lang="fr-FR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32138" y="630932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2013 Electronic Highlights</a:t>
            </a:r>
            <a:endParaRPr lang="fr-FR"/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732240" y="630932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58BFFE4-5C0E-49DE-B7C9-917060C1BFC1}" type="slidenum">
              <a:rPr lang="fr-FR"/>
              <a:pPr/>
              <a:t>‹N°›</a:t>
            </a:fld>
            <a:endParaRPr lang="fr-FR"/>
          </a:p>
        </p:txBody>
      </p:sp>
      <p:pic>
        <p:nvPicPr>
          <p:cNvPr id="49159" name="Picture 7" descr="sciences7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11413" cy="115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60" name="Line 8"/>
          <p:cNvSpPr>
            <a:spLocks noChangeShapeType="1"/>
          </p:cNvSpPr>
          <p:nvPr/>
        </p:nvSpPr>
        <p:spPr bwMode="auto">
          <a:xfrm>
            <a:off x="0" y="1484313"/>
            <a:ext cx="9144000" cy="0"/>
          </a:xfrm>
          <a:prstGeom prst="line">
            <a:avLst/>
          </a:prstGeom>
          <a:noFill/>
          <a:ln w="28575">
            <a:solidFill>
              <a:srgbClr val="0099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CH"/>
          </a:p>
        </p:txBody>
      </p:sp>
      <p:sp>
        <p:nvSpPr>
          <p:cNvPr id="49161" name="Rectangle 9"/>
          <p:cNvSpPr>
            <a:spLocks noChangeArrowheads="1"/>
          </p:cNvSpPr>
          <p:nvPr/>
        </p:nvSpPr>
        <p:spPr bwMode="auto">
          <a:xfrm>
            <a:off x="179388" y="1096963"/>
            <a:ext cx="395287" cy="5761037"/>
          </a:xfrm>
          <a:prstGeom prst="rect">
            <a:avLst/>
          </a:prstGeom>
          <a:solidFill>
            <a:srgbClr val="0099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fr-FR">
              <a:solidFill>
                <a:schemeClr val="hlink"/>
              </a:solidFill>
            </a:endParaRPr>
          </a:p>
        </p:txBody>
      </p:sp>
      <p:sp>
        <p:nvSpPr>
          <p:cNvPr id="49162" name="Text Box 10"/>
          <p:cNvSpPr txBox="1">
            <a:spLocks noChangeArrowheads="1"/>
          </p:cNvSpPr>
          <p:nvPr/>
        </p:nvSpPr>
        <p:spPr bwMode="auto">
          <a:xfrm>
            <a:off x="1116013" y="981075"/>
            <a:ext cx="7191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sz="1600">
                <a:latin typeface="Tahoma" pitchFamily="34" charset="0"/>
                <a:cs typeface="Tahoma" pitchFamily="34" charset="0"/>
              </a:rPr>
              <a:t>DPNC</a:t>
            </a:r>
            <a:endParaRPr lang="fr-FR" sz="16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9163" name="Text Box 11"/>
          <p:cNvSpPr txBox="1">
            <a:spLocks noChangeArrowheads="1"/>
          </p:cNvSpPr>
          <p:nvPr/>
        </p:nvSpPr>
        <p:spPr bwMode="auto">
          <a:xfrm>
            <a:off x="3132138" y="4724400"/>
            <a:ext cx="26638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i="1">
                <a:latin typeface="Tahoma" pitchFamily="34" charset="0"/>
                <a:cs typeface="Tahoma" pitchFamily="34" charset="0"/>
              </a:rPr>
              <a:t>Daniel La Marra</a:t>
            </a:r>
            <a:endParaRPr lang="fr-FR" i="1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712" y="53281"/>
            <a:ext cx="1372622" cy="1417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19/12/2013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2013 Electronic Highlights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19DD24-793E-4A8E-A483-B84BA30767A3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217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19/12/2013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2013 Electronic Highlights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9F0E82-9095-44E8-9ADD-7B616205AEDC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57592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7088" y="274638"/>
            <a:ext cx="7273925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11188" y="6237288"/>
            <a:ext cx="2016125" cy="47625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19/12/2013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2013 Electronic Highlights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5644176-8919-44A9-8FAA-5B3EAE66A4B5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3425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19/12/2013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2013 Electronic Highlights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A605B0-F101-4BDC-AE6F-E128CDA5B886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2902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19/12/2013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2013 Electronic Highlights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3C8F6B-0A79-4E55-B4BF-33621A56C381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6196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19/12/2013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2013 Electronic Highlights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187218-F7B8-4A83-93E6-7E12CD405FA8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7579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19/12/2013</a:t>
            </a: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2013 Electronic Highlights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C64EFB-0DCE-406A-B62D-1F21EC1B237D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2952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19/12/2013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2013 Electronic Highlights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004A95-52B6-4B5E-B7F7-22E701CE09CE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7928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19/12/2013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2013 Electronic Highlights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38DF90-EEB8-499F-8CDF-610BA8BBD17D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1292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19/12/2013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2013 Electronic Highlights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00D326-891D-40CA-8A55-A7503BE1181F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5472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19/12/2013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2013 Electronic Highlights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0C8501-00B4-4A81-A6B0-1D52AE16D92D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0278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27088" y="274638"/>
            <a:ext cx="72739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11188" y="6237288"/>
            <a:ext cx="20161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cs typeface="+mn-cs"/>
              </a:defRPr>
            </a:lvl1pPr>
          </a:lstStyle>
          <a:p>
            <a:r>
              <a:rPr lang="fr-FR" smtClean="0"/>
              <a:t>19/12/2013</a:t>
            </a:r>
            <a:endParaRPr lang="fr-FR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cs typeface="+mn-cs"/>
              </a:defRPr>
            </a:lvl1pPr>
          </a:lstStyle>
          <a:p>
            <a:r>
              <a:rPr lang="fr-FR" smtClean="0"/>
              <a:t>2013 Electronic Highlights</a:t>
            </a:r>
            <a:endParaRPr lang="fr-FR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cs typeface="+mn-cs"/>
              </a:defRPr>
            </a:lvl1pPr>
          </a:lstStyle>
          <a:p>
            <a:fld id="{FD63A747-FD8C-4DDE-9B94-D94DACEB5FD1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0" y="1484313"/>
            <a:ext cx="9144000" cy="0"/>
          </a:xfrm>
          <a:prstGeom prst="line">
            <a:avLst/>
          </a:prstGeom>
          <a:noFill/>
          <a:ln w="28575">
            <a:solidFill>
              <a:srgbClr val="0099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CH"/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179388" y="1096963"/>
            <a:ext cx="395287" cy="5761037"/>
          </a:xfrm>
          <a:prstGeom prst="rect">
            <a:avLst/>
          </a:prstGeom>
          <a:solidFill>
            <a:srgbClr val="0099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fr-FR">
              <a:solidFill>
                <a:schemeClr val="hlink"/>
              </a:solidFill>
            </a:endParaRPr>
          </a:p>
        </p:txBody>
      </p:sp>
      <p:pic>
        <p:nvPicPr>
          <p:cNvPr id="4110" name="Picture 14" descr="sceau20tr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77800"/>
            <a:ext cx="636588" cy="71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712" y="53281"/>
            <a:ext cx="1372622" cy="141731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hf hd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Wingdings" pitchFamily="2" charset="2"/>
        <a:buChar char="Ø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o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o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o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o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o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emf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6" name="Rectangle 18"/>
          <p:cNvSpPr>
            <a:spLocks noGrp="1" noChangeArrowheads="1"/>
          </p:cNvSpPr>
          <p:nvPr>
            <p:ph type="ctrTitle"/>
          </p:nvPr>
        </p:nvSpPr>
        <p:spPr>
          <a:xfrm>
            <a:off x="684213" y="1844674"/>
            <a:ext cx="7772400" cy="2520429"/>
          </a:xfrm>
        </p:spPr>
        <p:txBody>
          <a:bodyPr/>
          <a:lstStyle/>
          <a:p>
            <a:r>
              <a:rPr lang="en-GB" sz="4000" noProof="0" dirty="0" smtClean="0"/>
              <a:t>Activities in 2013</a:t>
            </a:r>
            <a:br>
              <a:rPr lang="en-GB" sz="4000" noProof="0" dirty="0" smtClean="0"/>
            </a:br>
            <a:r>
              <a:rPr lang="en-GB" sz="4000" noProof="0" dirty="0" smtClean="0"/>
              <a:t>for the Electronics Group</a:t>
            </a:r>
            <a:br>
              <a:rPr lang="en-GB" sz="4000" noProof="0" dirty="0" smtClean="0"/>
            </a:br>
            <a:r>
              <a:rPr lang="en-GB" sz="4000" noProof="0" dirty="0" smtClean="0"/>
              <a:t/>
            </a:r>
            <a:br>
              <a:rPr lang="en-GB" sz="4000" noProof="0" dirty="0" smtClean="0"/>
            </a:br>
            <a:r>
              <a:rPr lang="en-GB" sz="4000" noProof="0" dirty="0" smtClean="0"/>
              <a:t>« </a:t>
            </a:r>
            <a:r>
              <a:rPr lang="en-GB" sz="4000" noProof="0" dirty="0" err="1" smtClean="0"/>
              <a:t>GrElec</a:t>
            </a:r>
            <a:r>
              <a:rPr lang="en-GB" sz="4000" noProof="0" dirty="0" smtClean="0"/>
              <a:t> »</a:t>
            </a:r>
            <a:endParaRPr lang="en-GB" sz="4000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ASICs</a:t>
            </a:r>
            <a:r>
              <a:rPr lang="fr-CH" dirty="0" smtClean="0"/>
              <a:t> VA140 (DAMPE)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111"/>
          </a:xfrm>
        </p:spPr>
        <p:txBody>
          <a:bodyPr/>
          <a:lstStyle/>
          <a:p>
            <a:r>
              <a:rPr lang="en-GB" dirty="0" smtClean="0"/>
              <a:t>Dimension pads: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etector </a:t>
            </a:r>
            <a:r>
              <a:rPr lang="en-US" dirty="0"/>
              <a:t>side </a:t>
            </a:r>
            <a:r>
              <a:rPr lang="en-US" dirty="0" smtClean="0"/>
              <a:t>is:</a:t>
            </a:r>
          </a:p>
          <a:p>
            <a:pPr lvl="2"/>
            <a:r>
              <a:rPr lang="en-US" dirty="0" smtClean="0"/>
              <a:t>400µm x 60µm pitch: 100</a:t>
            </a:r>
            <a:r>
              <a:rPr lang="en-US" dirty="0"/>
              <a:t>µm</a:t>
            </a:r>
            <a:endParaRPr lang="en-GB" dirty="0" smtClean="0"/>
          </a:p>
          <a:p>
            <a:pPr lvl="1"/>
            <a:r>
              <a:rPr lang="en-GB" dirty="0" smtClean="0"/>
              <a:t>Electronic side is:</a:t>
            </a:r>
          </a:p>
          <a:p>
            <a:pPr lvl="2"/>
            <a:r>
              <a:rPr lang="en-GB" dirty="0" smtClean="0"/>
              <a:t>400µm x 120</a:t>
            </a:r>
            <a:r>
              <a:rPr lang="en-US" dirty="0" smtClean="0"/>
              <a:t>µm pitch: 200µm</a:t>
            </a:r>
            <a:endParaRPr lang="en-GB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19/12/2013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2013 Electronic Highlights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605B0-F101-4BDC-AE6F-E128CDA5B886}" type="slidenum">
              <a:rPr lang="fr-FR" smtClean="0"/>
              <a:pPr/>
              <a:t>10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780928"/>
            <a:ext cx="2952328" cy="2387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34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Heat flow</a:t>
            </a:r>
            <a:endParaRPr lang="en-GB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988840"/>
            <a:ext cx="7909358" cy="3888432"/>
          </a:xfrm>
          <a:prstGeom prst="rect">
            <a:avLst/>
          </a:prstGeom>
        </p:spPr>
      </p:pic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19/12/2013</a:t>
            </a: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2013 Electronic Highlights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04A95-52B6-4B5E-B7F7-22E701CE09CE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215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94249">
            <a:off x="2711996" y="545134"/>
            <a:ext cx="4181127" cy="6754128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Heat flow (2)</a:t>
            </a:r>
            <a:endParaRPr lang="en-GB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19/12/2013</a:t>
            </a: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2013 Electronic Highlights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04A95-52B6-4B5E-B7F7-22E701CE09CE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824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Interaction between Electronics &amp; Mechanics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112"/>
          </a:xfrm>
        </p:spPr>
        <p:txBody>
          <a:bodyPr/>
          <a:lstStyle/>
          <a:p>
            <a:r>
              <a:rPr lang="en-GB" dirty="0" smtClean="0"/>
              <a:t>Tools in Cadence Allegro allows:</a:t>
            </a:r>
          </a:p>
          <a:p>
            <a:pPr lvl="1"/>
            <a:r>
              <a:rPr lang="en-GB" dirty="0" smtClean="0"/>
              <a:t> Export IDF (3D)</a:t>
            </a:r>
          </a:p>
          <a:p>
            <a:pPr lvl="1"/>
            <a:r>
              <a:rPr lang="en-GB" dirty="0" smtClean="0"/>
              <a:t> Import in </a:t>
            </a:r>
            <a:r>
              <a:rPr lang="en-GB" dirty="0" err="1" smtClean="0"/>
              <a:t>Catia</a:t>
            </a:r>
            <a:endParaRPr lang="en-GB" dirty="0" smtClean="0"/>
          </a:p>
          <a:p>
            <a:r>
              <a:rPr lang="en-GB" dirty="0" smtClean="0"/>
              <a:t>Advantages:</a:t>
            </a:r>
          </a:p>
          <a:p>
            <a:pPr lvl="1"/>
            <a:r>
              <a:rPr lang="en-GB" dirty="0" smtClean="0"/>
              <a:t> Reduce a lot risks of errors.</a:t>
            </a:r>
          </a:p>
          <a:p>
            <a:pPr lvl="1"/>
            <a:r>
              <a:rPr lang="en-GB" dirty="0" smtClean="0"/>
              <a:t> Easily transfer dimensions.</a:t>
            </a:r>
          </a:p>
          <a:p>
            <a:pPr lvl="1"/>
            <a:r>
              <a:rPr lang="en-GB" dirty="0" smtClean="0"/>
              <a:t> Allows to easily know the position of a test pad</a:t>
            </a:r>
          </a:p>
          <a:p>
            <a:pPr lvl="1"/>
            <a:r>
              <a:rPr lang="en-GB" dirty="0"/>
              <a:t> </a:t>
            </a:r>
            <a:r>
              <a:rPr lang="en-GB" dirty="0" smtClean="0"/>
              <a:t>Integrate the PCB in a 3D mechanical view </a:t>
            </a:r>
            <a:endParaRPr lang="en-GB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19/12/2013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2013 Electronic Highlights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605B0-F101-4BDC-AE6F-E128CDA5B886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131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3D </a:t>
            </a:r>
            <a:r>
              <a:rPr lang="fr-CH" dirty="0" err="1" smtClean="0"/>
              <a:t>view</a:t>
            </a:r>
            <a:r>
              <a:rPr lang="fr-CH" dirty="0" smtClean="0"/>
              <a:t> of an</a:t>
            </a:r>
            <a:br>
              <a:rPr lang="fr-CH" dirty="0" smtClean="0"/>
            </a:br>
            <a:r>
              <a:rPr lang="fr-CH" dirty="0" smtClean="0"/>
              <a:t>Adapter </a:t>
            </a:r>
            <a:r>
              <a:rPr lang="fr-CH" dirty="0" err="1" smtClean="0"/>
              <a:t>AirBorn</a:t>
            </a:r>
            <a:r>
              <a:rPr lang="fr-CH" dirty="0" smtClean="0"/>
              <a:t>/</a:t>
            </a:r>
            <a:r>
              <a:rPr lang="fr-CH" dirty="0" err="1" smtClean="0"/>
              <a:t>Erni</a:t>
            </a:r>
            <a:endParaRPr lang="fr-CH" dirty="0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139" y="1600200"/>
            <a:ext cx="6077721" cy="4525963"/>
          </a:xfrm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19/12/2013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2013 Electronic Highlights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605B0-F101-4BDC-AE6F-E128CDA5B886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384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Import in </a:t>
            </a:r>
            <a:r>
              <a:rPr lang="fr-CH" dirty="0" err="1" smtClean="0"/>
              <a:t>Catia</a:t>
            </a:r>
            <a:endParaRPr lang="fr-CH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19/12/2013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2013 Electronic Highlights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605B0-F101-4BDC-AE6F-E128CDA5B886}" type="slidenum">
              <a:rPr lang="fr-FR" smtClean="0"/>
              <a:pPr/>
              <a:t>15</a:t>
            </a:fld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539552" y="1772816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Connector </a:t>
            </a:r>
            <a:r>
              <a:rPr lang="en-GB" dirty="0" err="1" smtClean="0"/>
              <a:t>AirBorn</a:t>
            </a:r>
            <a:r>
              <a:rPr lang="en-GB" dirty="0" smtClean="0"/>
              <a:t> replaced by the STEP 3D model given by the manufacturer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Here we placed a right angle instead of </a:t>
            </a:r>
            <a:r>
              <a:rPr lang="en-GB" dirty="0"/>
              <a:t>the </a:t>
            </a:r>
            <a:r>
              <a:rPr lang="en-GB" dirty="0" smtClean="0"/>
              <a:t>straight configuration.</a:t>
            </a:r>
            <a:endParaRPr lang="en-GB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852936"/>
            <a:ext cx="2981325" cy="2238375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140968"/>
            <a:ext cx="4267200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60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19/12/2013</a:t>
            </a:r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2013 Electronic Highlights</a:t>
            </a:r>
            <a:endParaRPr lang="fr-FR"/>
          </a:p>
        </p:txBody>
      </p:sp>
      <p:sp>
        <p:nvSpPr>
          <p:cNvPr id="99332" name="Rectangle 4"/>
          <p:cNvSpPr>
            <a:spLocks noGrp="1" noChangeArrowheads="1"/>
          </p:cNvSpPr>
          <p:nvPr>
            <p:ph type="title"/>
          </p:nvPr>
        </p:nvSpPr>
        <p:spPr>
          <a:xfrm>
            <a:off x="827088" y="115888"/>
            <a:ext cx="7859712" cy="941387"/>
          </a:xfrm>
        </p:spPr>
        <p:txBody>
          <a:bodyPr/>
          <a:lstStyle/>
          <a:p>
            <a:r>
              <a:rPr lang="en-GB" sz="4000"/>
              <a:t>Conclusion</a:t>
            </a:r>
          </a:p>
        </p:txBody>
      </p:sp>
      <p:sp>
        <p:nvSpPr>
          <p:cNvPr id="99339" name="Rectangle 11"/>
          <p:cNvSpPr>
            <a:spLocks noGrp="1" noChangeArrowheads="1"/>
          </p:cNvSpPr>
          <p:nvPr>
            <p:ph type="body" sz="half" idx="1"/>
          </p:nvPr>
        </p:nvSpPr>
        <p:spPr>
          <a:xfrm>
            <a:off x="899592" y="1628800"/>
            <a:ext cx="7561263" cy="3888432"/>
          </a:xfrm>
          <a:noFill/>
          <a:ln/>
        </p:spPr>
        <p:txBody>
          <a:bodyPr/>
          <a:lstStyle/>
          <a:p>
            <a:pPr marL="381000" indent="-381000">
              <a:lnSpc>
                <a:spcPct val="90000"/>
              </a:lnSpc>
            </a:pPr>
            <a:r>
              <a:rPr lang="en-US" sz="2000" dirty="0" smtClean="0"/>
              <a:t>This year </a:t>
            </a:r>
            <a:r>
              <a:rPr lang="en-US" sz="2000" dirty="0" smtClean="0"/>
              <a:t>was </a:t>
            </a:r>
            <a:r>
              <a:rPr lang="en-US" sz="2000" dirty="0" smtClean="0"/>
              <a:t>going on with some </a:t>
            </a:r>
            <a:r>
              <a:rPr lang="en-US" sz="2000" dirty="0" smtClean="0"/>
              <a:t>news projects:</a:t>
            </a:r>
          </a:p>
          <a:p>
            <a:pPr marL="800100" lvl="1" indent="-342900">
              <a:lnSpc>
                <a:spcPct val="90000"/>
              </a:lnSpc>
            </a:pPr>
            <a:r>
              <a:rPr lang="en-US" sz="1800" dirty="0" smtClean="0"/>
              <a:t>LOFT</a:t>
            </a:r>
          </a:p>
          <a:p>
            <a:pPr marL="800100" lvl="1" indent="-342900">
              <a:lnSpc>
                <a:spcPct val="90000"/>
              </a:lnSpc>
            </a:pPr>
            <a:r>
              <a:rPr lang="en-US" sz="1800" dirty="0" smtClean="0"/>
              <a:t>CTA</a:t>
            </a:r>
          </a:p>
          <a:p>
            <a:pPr marL="800100" lvl="1" indent="-342900">
              <a:lnSpc>
                <a:spcPct val="90000"/>
              </a:lnSpc>
            </a:pPr>
            <a:r>
              <a:rPr lang="en-US" sz="1800" dirty="0" smtClean="0"/>
              <a:t>DAMPE</a:t>
            </a:r>
          </a:p>
          <a:p>
            <a:pPr marL="800100" lvl="1" indent="-342900">
              <a:lnSpc>
                <a:spcPct val="90000"/>
              </a:lnSpc>
            </a:pPr>
            <a:r>
              <a:rPr lang="en-US" sz="1800" dirty="0"/>
              <a:t>NA61 (neutrinos</a:t>
            </a:r>
            <a:r>
              <a:rPr lang="en-US" sz="1800" dirty="0" smtClean="0"/>
              <a:t>)</a:t>
            </a:r>
          </a:p>
          <a:p>
            <a:pPr marL="381000" indent="-381000">
              <a:lnSpc>
                <a:spcPct val="90000"/>
              </a:lnSpc>
            </a:pPr>
            <a:r>
              <a:rPr lang="en-GB" sz="2000" dirty="0" smtClean="0"/>
              <a:t>But we still follow the old projects:  </a:t>
            </a:r>
          </a:p>
          <a:p>
            <a:pPr marL="800100" lvl="1" indent="-342900">
              <a:lnSpc>
                <a:spcPct val="90000"/>
              </a:lnSpc>
            </a:pPr>
            <a:r>
              <a:rPr lang="en-US" sz="1800" dirty="0" smtClean="0"/>
              <a:t>IBL</a:t>
            </a:r>
            <a:endParaRPr lang="en-US" sz="1800" dirty="0" smtClean="0"/>
          </a:p>
          <a:p>
            <a:pPr marL="800100" lvl="1" indent="-342900">
              <a:lnSpc>
                <a:spcPct val="90000"/>
              </a:lnSpc>
            </a:pPr>
            <a:r>
              <a:rPr lang="en-US" sz="1800" dirty="0" smtClean="0"/>
              <a:t>ABCn130</a:t>
            </a:r>
          </a:p>
          <a:p>
            <a:pPr marL="800100" lvl="1" indent="-342900">
              <a:lnSpc>
                <a:spcPct val="90000"/>
              </a:lnSpc>
            </a:pPr>
            <a:r>
              <a:rPr lang="en-US" sz="1800" dirty="0" smtClean="0"/>
              <a:t>POLAR</a:t>
            </a:r>
          </a:p>
          <a:p>
            <a:pPr marL="800100" lvl="1" indent="-342900">
              <a:lnSpc>
                <a:spcPct val="90000"/>
              </a:lnSpc>
            </a:pPr>
            <a:endParaRPr lang="en-US" sz="1800" dirty="0" smtClean="0"/>
          </a:p>
          <a:p>
            <a:pPr marL="381000" indent="-381000">
              <a:lnSpc>
                <a:spcPct val="90000"/>
              </a:lnSpc>
            </a:pPr>
            <a:r>
              <a:rPr lang="en-US" sz="2000" dirty="0" smtClean="0"/>
              <a:t>We whish success to all these project for the following years.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605B0-F101-4BDC-AE6F-E128CDA5B886}" type="slidenum">
              <a:rPr lang="fr-FR" smtClean="0"/>
              <a:pPr/>
              <a:t>16</a:t>
            </a:fld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170" y="1052736"/>
            <a:ext cx="4032447" cy="50498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19/12/2013</a:t>
            </a:r>
            <a:endParaRPr lang="fr-FR" dirty="0"/>
          </a:p>
        </p:txBody>
      </p:sp>
      <p:sp>
        <p:nvSpPr>
          <p:cNvPr id="5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2013 Electronic Highlights</a:t>
            </a:r>
            <a:endParaRPr lang="fr-FR" dirty="0"/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b="1" dirty="0"/>
              <a:t>GrElec in </a:t>
            </a:r>
            <a:r>
              <a:rPr lang="fr-FR" sz="2800" b="1" dirty="0" smtClean="0"/>
              <a:t>2013</a:t>
            </a:r>
            <a:endParaRPr lang="fr-FR" sz="2800" b="1" dirty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15616" y="1700808"/>
            <a:ext cx="6264696" cy="4320480"/>
          </a:xfrm>
        </p:spPr>
        <p:txBody>
          <a:bodyPr/>
          <a:lstStyle/>
          <a:p>
            <a:pPr marL="381000" indent="-381000">
              <a:lnSpc>
                <a:spcPct val="80000"/>
              </a:lnSpc>
            </a:pPr>
            <a:r>
              <a:rPr lang="fr-FR" sz="2800" dirty="0" smtClean="0"/>
              <a:t>3+1 </a:t>
            </a:r>
            <a:r>
              <a:rPr lang="fr-FR" sz="2800" dirty="0" err="1" smtClean="0"/>
              <a:t>Electronics</a:t>
            </a:r>
            <a:r>
              <a:rPr lang="fr-FR" sz="2800" dirty="0" smtClean="0"/>
              <a:t> </a:t>
            </a:r>
            <a:r>
              <a:rPr lang="fr-FR" sz="2800" dirty="0" err="1" smtClean="0"/>
              <a:t>Engineers</a:t>
            </a:r>
            <a:endParaRPr lang="fr-FR" sz="2800" dirty="0"/>
          </a:p>
          <a:p>
            <a:pPr marL="800100" lvl="1" indent="-342900">
              <a:lnSpc>
                <a:spcPct val="80000"/>
              </a:lnSpc>
            </a:pPr>
            <a:r>
              <a:rPr lang="fr-FR" sz="2400" dirty="0" smtClean="0"/>
              <a:t>Daniel La Marra</a:t>
            </a:r>
          </a:p>
          <a:p>
            <a:pPr marL="800100" lvl="1" indent="-342900">
              <a:lnSpc>
                <a:spcPct val="80000"/>
              </a:lnSpc>
            </a:pPr>
            <a:r>
              <a:rPr lang="fr-FR" sz="2400" dirty="0" smtClean="0"/>
              <a:t>Stéphane </a:t>
            </a:r>
            <a:r>
              <a:rPr lang="fr-FR" sz="2400" dirty="0" err="1" smtClean="0"/>
              <a:t>Débieux</a:t>
            </a:r>
            <a:endParaRPr lang="fr-FR" sz="2400" dirty="0" smtClean="0"/>
          </a:p>
          <a:p>
            <a:pPr marL="800100" lvl="1" indent="-342900">
              <a:lnSpc>
                <a:spcPct val="80000"/>
              </a:lnSpc>
            </a:pPr>
            <a:r>
              <a:rPr lang="fr-FR" sz="2400" dirty="0" smtClean="0"/>
              <a:t>Yannick Favre</a:t>
            </a:r>
          </a:p>
          <a:p>
            <a:pPr marL="800100" lvl="1" indent="-342900">
              <a:lnSpc>
                <a:spcPct val="80000"/>
              </a:lnSpc>
            </a:pPr>
            <a:endParaRPr lang="fr-FR" sz="2400" dirty="0"/>
          </a:p>
          <a:p>
            <a:pPr marL="800100" lvl="1" indent="-342900">
              <a:lnSpc>
                <a:spcPct val="80000"/>
              </a:lnSpc>
            </a:pPr>
            <a:r>
              <a:rPr lang="fr-FR" sz="2400" dirty="0" smtClean="0"/>
              <a:t>Alessandro La Rosa</a:t>
            </a:r>
          </a:p>
          <a:p>
            <a:pPr marL="1200150" lvl="2" indent="-342900">
              <a:lnSpc>
                <a:spcPct val="80000"/>
              </a:lnSpc>
            </a:pPr>
            <a:r>
              <a:rPr lang="fr-FR" sz="1800" dirty="0" smtClean="0"/>
              <a:t>IBL</a:t>
            </a:r>
          </a:p>
          <a:p>
            <a:pPr marL="800100" lvl="1" indent="-342900">
              <a:lnSpc>
                <a:spcPct val="80000"/>
              </a:lnSpc>
            </a:pPr>
            <a:endParaRPr lang="fr-FR" sz="2400" dirty="0"/>
          </a:p>
          <a:p>
            <a:pPr marL="381000" indent="-381000">
              <a:lnSpc>
                <a:spcPct val="80000"/>
              </a:lnSpc>
            </a:pPr>
            <a:r>
              <a:rPr lang="fr-FR" sz="2800" dirty="0" smtClean="0"/>
              <a:t>2 </a:t>
            </a:r>
            <a:r>
              <a:rPr lang="fr-FR" sz="2800" dirty="0" err="1" smtClean="0"/>
              <a:t>Technical</a:t>
            </a:r>
            <a:r>
              <a:rPr lang="fr-FR" sz="2800" dirty="0" smtClean="0"/>
              <a:t> Assistants</a:t>
            </a:r>
            <a:endParaRPr lang="fr-FR" sz="2800" dirty="0"/>
          </a:p>
          <a:p>
            <a:pPr marL="800100" lvl="1" indent="-342900">
              <a:lnSpc>
                <a:spcPct val="80000"/>
              </a:lnSpc>
            </a:pPr>
            <a:r>
              <a:rPr lang="fr-FR" sz="2400" dirty="0"/>
              <a:t>Gabriel </a:t>
            </a:r>
            <a:r>
              <a:rPr lang="fr-FR" sz="2400" dirty="0" err="1"/>
              <a:t>Pelleriti</a:t>
            </a:r>
            <a:endParaRPr lang="fr-FR" sz="2400" dirty="0"/>
          </a:p>
          <a:p>
            <a:pPr marL="800100" lvl="1" indent="-342900">
              <a:lnSpc>
                <a:spcPct val="80000"/>
              </a:lnSpc>
            </a:pPr>
            <a:r>
              <a:rPr lang="fr-FR" sz="2400" dirty="0"/>
              <a:t>Javier Mesa</a:t>
            </a:r>
          </a:p>
          <a:p>
            <a:pPr marL="381000" indent="-381000">
              <a:lnSpc>
                <a:spcPct val="80000"/>
              </a:lnSpc>
              <a:buFont typeface="Wingdings" pitchFamily="2" charset="2"/>
              <a:buNone/>
            </a:pPr>
            <a:endParaRPr lang="fr-FR" sz="2000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44176-8919-44A9-8FAA-5B3EAE66A4B5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19/12/2013</a:t>
            </a:r>
            <a:endParaRPr lang="fr-FR"/>
          </a:p>
        </p:txBody>
      </p:sp>
      <p:sp>
        <p:nvSpPr>
          <p:cNvPr id="5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2013 Electronic Highlights</a:t>
            </a:r>
            <a:endParaRPr lang="fr-FR"/>
          </a:p>
        </p:txBody>
      </p:sp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smtClean="0"/>
              <a:t>Projects </a:t>
            </a:r>
            <a:r>
              <a:rPr lang="en-US" sz="2800" b="1" dirty="0" smtClean="0"/>
              <a:t>Highlight</a:t>
            </a:r>
            <a:endParaRPr lang="en-US" sz="2800" b="1" dirty="0"/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63688" y="2060848"/>
            <a:ext cx="5760639" cy="3456384"/>
          </a:xfrm>
        </p:spPr>
        <p:txBody>
          <a:bodyPr/>
          <a:lstStyle/>
          <a:p>
            <a:pPr marL="381000" indent="-381000">
              <a:lnSpc>
                <a:spcPct val="80000"/>
              </a:lnSpc>
            </a:pPr>
            <a:r>
              <a:rPr lang="fr-FR" sz="2800" dirty="0"/>
              <a:t>ATLAS (LHC)</a:t>
            </a:r>
          </a:p>
          <a:p>
            <a:pPr marL="800100" lvl="1" indent="-342900">
              <a:lnSpc>
                <a:spcPct val="80000"/>
              </a:lnSpc>
            </a:pPr>
            <a:r>
              <a:rPr lang="fr-FR" sz="2400" dirty="0" smtClean="0"/>
              <a:t>IBL (upgrade phase0 2013-2014) </a:t>
            </a:r>
          </a:p>
          <a:p>
            <a:pPr marL="381000" indent="-381000">
              <a:lnSpc>
                <a:spcPct val="80000"/>
              </a:lnSpc>
            </a:pPr>
            <a:r>
              <a:rPr lang="fr-FR" sz="2800" dirty="0" smtClean="0"/>
              <a:t>Astrophysique (</a:t>
            </a:r>
            <a:r>
              <a:rPr lang="fr-FR" sz="2800" dirty="0" err="1" smtClean="0"/>
              <a:t>space</a:t>
            </a:r>
            <a:r>
              <a:rPr lang="fr-FR" sz="2800" dirty="0" smtClean="0"/>
              <a:t>)</a:t>
            </a:r>
          </a:p>
          <a:p>
            <a:pPr marL="800100" lvl="1" indent="-342900">
              <a:lnSpc>
                <a:spcPct val="80000"/>
              </a:lnSpc>
            </a:pPr>
            <a:r>
              <a:rPr lang="fr-FR" sz="2400" dirty="0" smtClean="0"/>
              <a:t>LOFT</a:t>
            </a:r>
            <a:endParaRPr lang="fr-FR" sz="2400" dirty="0"/>
          </a:p>
          <a:p>
            <a:pPr marL="800100" lvl="1" indent="-342900">
              <a:lnSpc>
                <a:spcPct val="80000"/>
              </a:lnSpc>
            </a:pPr>
            <a:r>
              <a:rPr lang="fr-FR" sz="2400" dirty="0" smtClean="0"/>
              <a:t>DAMPE</a:t>
            </a:r>
          </a:p>
          <a:p>
            <a:pPr marL="381000" indent="-381000">
              <a:lnSpc>
                <a:spcPct val="80000"/>
              </a:lnSpc>
            </a:pPr>
            <a:r>
              <a:rPr lang="fr-FR" sz="2800" dirty="0"/>
              <a:t>Astrophysique </a:t>
            </a:r>
            <a:r>
              <a:rPr lang="fr-FR" sz="2800" dirty="0" smtClean="0"/>
              <a:t>(</a:t>
            </a:r>
            <a:r>
              <a:rPr lang="fr-FR" sz="2800" dirty="0" err="1" smtClean="0"/>
              <a:t>ground</a:t>
            </a:r>
            <a:r>
              <a:rPr lang="fr-FR" sz="2800" dirty="0" smtClean="0"/>
              <a:t>)</a:t>
            </a:r>
            <a:endParaRPr lang="fr-FR" sz="2800" dirty="0"/>
          </a:p>
          <a:p>
            <a:pPr marL="800100" lvl="1" indent="-342900">
              <a:lnSpc>
                <a:spcPct val="80000"/>
              </a:lnSpc>
            </a:pPr>
            <a:r>
              <a:rPr lang="fr-FR" sz="2400" dirty="0" smtClean="0"/>
              <a:t>CTA</a:t>
            </a:r>
            <a:endParaRPr lang="fr-FR" sz="2400" dirty="0"/>
          </a:p>
          <a:p>
            <a:pPr marL="457200" lvl="1" indent="0">
              <a:lnSpc>
                <a:spcPct val="80000"/>
              </a:lnSpc>
              <a:buNone/>
            </a:pPr>
            <a:endParaRPr lang="fr-FR" sz="2400" dirty="0"/>
          </a:p>
          <a:p>
            <a:pPr marL="381000" indent="-381000">
              <a:lnSpc>
                <a:spcPct val="80000"/>
              </a:lnSpc>
              <a:buFont typeface="Wingdings" pitchFamily="2" charset="2"/>
              <a:buNone/>
            </a:pPr>
            <a:endParaRPr lang="fr-FR" sz="1800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44176-8919-44A9-8FAA-5B3EAE66A4B5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 smtClean="0"/>
              <a:t>LOFT : </a:t>
            </a:r>
            <a:r>
              <a:rPr lang="en-US" sz="2400" dirty="0" smtClean="0"/>
              <a:t>Large Observatory For x-ray Timing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1556792"/>
            <a:ext cx="2160240" cy="1692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ZoneTexte 13"/>
          <p:cNvSpPr txBox="1"/>
          <p:nvPr/>
        </p:nvSpPr>
        <p:spPr>
          <a:xfrm rot="3321434">
            <a:off x="6792080" y="2184109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FFFF00"/>
                </a:solidFill>
              </a:rPr>
              <a:t>Panel</a:t>
            </a:r>
            <a:endParaRPr lang="fr-FR" sz="1400" b="1" dirty="0">
              <a:solidFill>
                <a:srgbClr val="FFFF00"/>
              </a:solidFill>
            </a:endParaRPr>
          </a:p>
        </p:txBody>
      </p:sp>
      <p:pic>
        <p:nvPicPr>
          <p:cNvPr id="13" name="Image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212976"/>
            <a:ext cx="2186169" cy="1519376"/>
          </a:xfrm>
          <a:prstGeom prst="rect">
            <a:avLst/>
          </a:prstGeom>
        </p:spPr>
      </p:pic>
      <p:sp>
        <p:nvSpPr>
          <p:cNvPr id="4100" name="Espace réservé du contenu 2"/>
          <p:cNvSpPr>
            <a:spLocks noGrp="1"/>
          </p:cNvSpPr>
          <p:nvPr>
            <p:ph idx="1"/>
          </p:nvPr>
        </p:nvSpPr>
        <p:spPr>
          <a:xfrm>
            <a:off x="457200" y="1412776"/>
            <a:ext cx="5482952" cy="2736304"/>
          </a:xfrm>
        </p:spPr>
        <p:txBody>
          <a:bodyPr/>
          <a:lstStyle/>
          <a:p>
            <a:r>
              <a:rPr lang="en-US" sz="2000" b="1" dirty="0" smtClean="0"/>
              <a:t>Context :</a:t>
            </a:r>
          </a:p>
          <a:p>
            <a:pPr marL="719138" lvl="2"/>
            <a:r>
              <a:rPr lang="en-US" sz="1400" dirty="0" smtClean="0"/>
              <a:t>Matter in neutrons Stars &amp; close to black hole event horizon</a:t>
            </a:r>
          </a:p>
          <a:p>
            <a:pPr marL="719138" lvl="2"/>
            <a:r>
              <a:rPr lang="en-US" sz="1400" dirty="0" smtClean="0"/>
              <a:t>ESA program, launch 2020-22</a:t>
            </a:r>
          </a:p>
          <a:p>
            <a:pPr marL="719138" lvl="2"/>
            <a:r>
              <a:rPr lang="en-US" sz="1400" dirty="0" smtClean="0"/>
              <a:t>Wide Field Monitor : high resolution</a:t>
            </a:r>
          </a:p>
          <a:p>
            <a:pPr marL="719138" lvl="2"/>
            <a:r>
              <a:rPr lang="en-US" sz="1400" dirty="0" smtClean="0"/>
              <a:t>Large Area Detector : 10m² of detector 2-30keV :</a:t>
            </a:r>
          </a:p>
          <a:p>
            <a:pPr marL="1176338" lvl="3"/>
            <a:r>
              <a:rPr lang="en-US" sz="1200" dirty="0" smtClean="0"/>
              <a:t>6 panels</a:t>
            </a:r>
          </a:p>
          <a:p>
            <a:pPr marL="1176338" lvl="3"/>
            <a:r>
              <a:rPr lang="en-US" sz="1200" dirty="0" smtClean="0"/>
              <a:t>7x3 modules/panel</a:t>
            </a:r>
          </a:p>
          <a:p>
            <a:pPr marL="1176338" lvl="3"/>
            <a:r>
              <a:rPr lang="en-US" sz="1200" b="1" dirty="0" smtClean="0"/>
              <a:t>4x4 Front End </a:t>
            </a:r>
            <a:r>
              <a:rPr lang="en-US" sz="1200" b="1" dirty="0" err="1" smtClean="0"/>
              <a:t>Electonics</a:t>
            </a:r>
            <a:r>
              <a:rPr lang="en-US" sz="1200" b="1" dirty="0" smtClean="0"/>
              <a:t>/modules =&gt; 2016 FEE overall : DPNC/ISDC design responsibility</a:t>
            </a:r>
          </a:p>
        </p:txBody>
      </p:sp>
      <p:sp>
        <p:nvSpPr>
          <p:cNvPr id="17" name="Espace réservé du contenu 2"/>
          <p:cNvSpPr txBox="1">
            <a:spLocks/>
          </p:cNvSpPr>
          <p:nvPr/>
        </p:nvSpPr>
        <p:spPr bwMode="auto">
          <a:xfrm>
            <a:off x="457200" y="3864102"/>
            <a:ext cx="5050904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FEE :</a:t>
            </a:r>
          </a:p>
          <a:p>
            <a:pPr marL="719138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~130x70mm</a:t>
            </a:r>
          </a:p>
          <a:p>
            <a:pPr marL="719138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Very low noise</a:t>
            </a:r>
          </a:p>
          <a:p>
            <a:pPr marL="719138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1400" kern="0" dirty="0" smtClean="0">
                <a:latin typeface="+mn-lt"/>
                <a:cs typeface="+mn-cs"/>
              </a:rPr>
              <a:t>Silicon Drift Detector technology (used in ALICE)</a:t>
            </a:r>
          </a:p>
          <a:p>
            <a:pPr marL="719138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14 ASICs per FEE, 16 channels/ASIC</a:t>
            </a:r>
          </a:p>
          <a:p>
            <a:pPr marL="719138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1400" kern="0" dirty="0" smtClean="0">
                <a:latin typeface="+mn-lt"/>
                <a:cs typeface="+mn-cs"/>
              </a:rPr>
              <a:t>Chip On Board technology, </a:t>
            </a:r>
            <a:r>
              <a:rPr lang="en-US" sz="1400" u="sng" kern="0" dirty="0" smtClean="0">
                <a:latin typeface="+mn-lt"/>
                <a:cs typeface="+mn-cs"/>
              </a:rPr>
              <a:t>very small pads (39µ)</a:t>
            </a:r>
          </a:p>
          <a:p>
            <a:pPr marL="719138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Bonding: ASIC to SDD (17µ),</a:t>
            </a:r>
            <a:r>
              <a:rPr kumimoji="0" lang="en-US" sz="1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 </a:t>
            </a:r>
            <a:r>
              <a:rPr kumimoji="0" lang="en-US" sz="1400" i="0" u="sng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Through PCB Bonds</a:t>
            </a:r>
            <a:r>
              <a:rPr kumimoji="0" lang="en-US" sz="1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, ASIC to PCB</a:t>
            </a:r>
          </a:p>
          <a:p>
            <a:pPr marL="719138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1400" kern="0" baseline="0" dirty="0" smtClean="0">
                <a:latin typeface="+mn-lt"/>
                <a:cs typeface="+mn-cs"/>
              </a:rPr>
              <a:t>PCB:</a:t>
            </a:r>
            <a:r>
              <a:rPr lang="en-US" sz="1400" kern="0" dirty="0" smtClean="0">
                <a:latin typeface="+mn-lt"/>
                <a:cs typeface="+mn-cs"/>
              </a:rPr>
              <a:t> Flex-Rigid technology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238" y="4653136"/>
            <a:ext cx="3907790" cy="187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ZoneTexte 15"/>
          <p:cNvSpPr txBox="1"/>
          <p:nvPr/>
        </p:nvSpPr>
        <p:spPr>
          <a:xfrm>
            <a:off x="7724243" y="4334907"/>
            <a:ext cx="13346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>
                <a:solidFill>
                  <a:srgbClr val="FF0000"/>
                </a:solidFill>
              </a:rPr>
              <a:t>SDD on </a:t>
            </a:r>
            <a:r>
              <a:rPr lang="fr-FR" sz="1000" dirty="0" err="1" smtClean="0">
                <a:solidFill>
                  <a:srgbClr val="FF0000"/>
                </a:solidFill>
              </a:rPr>
              <a:t>bottom</a:t>
            </a:r>
            <a:endParaRPr lang="fr-FR" sz="1000" dirty="0" smtClean="0">
              <a:solidFill>
                <a:srgbClr val="FF0000"/>
              </a:solidFill>
            </a:endParaRPr>
          </a:p>
        </p:txBody>
      </p:sp>
      <p:cxnSp>
        <p:nvCxnSpPr>
          <p:cNvPr id="10" name="Connecteur droit avec flèche 9"/>
          <p:cNvCxnSpPr/>
          <p:nvPr/>
        </p:nvCxnSpPr>
        <p:spPr>
          <a:xfrm>
            <a:off x="6284023" y="3688677"/>
            <a:ext cx="288032" cy="32267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5616116" y="3498303"/>
            <a:ext cx="1080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err="1" smtClean="0">
                <a:solidFill>
                  <a:srgbClr val="FF0000"/>
                </a:solidFill>
              </a:rPr>
              <a:t>Row</a:t>
            </a:r>
            <a:r>
              <a:rPr lang="fr-FR" sz="1000" dirty="0" smtClean="0">
                <a:solidFill>
                  <a:srgbClr val="FF0000"/>
                </a:solidFill>
              </a:rPr>
              <a:t> of 7 </a:t>
            </a:r>
            <a:r>
              <a:rPr lang="fr-FR" sz="1000" dirty="0" err="1" smtClean="0">
                <a:solidFill>
                  <a:srgbClr val="FF0000"/>
                </a:solidFill>
              </a:rPr>
              <a:t>ASICs</a:t>
            </a:r>
            <a:endParaRPr lang="fr-FR" sz="1000" dirty="0" smtClean="0">
              <a:solidFill>
                <a:srgbClr val="FF0000"/>
              </a:solidFill>
            </a:endParaRPr>
          </a:p>
        </p:txBody>
      </p:sp>
      <p:cxnSp>
        <p:nvCxnSpPr>
          <p:cNvPr id="15" name="Connecteur droit avec flèche 14"/>
          <p:cNvCxnSpPr/>
          <p:nvPr/>
        </p:nvCxnSpPr>
        <p:spPr>
          <a:xfrm flipH="1" flipV="1">
            <a:off x="7767736" y="4186747"/>
            <a:ext cx="288032" cy="200541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 flipH="1" flipV="1">
            <a:off x="8244408" y="3356992"/>
            <a:ext cx="97937" cy="258519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8100392" y="3573016"/>
            <a:ext cx="117455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err="1" smtClean="0">
                <a:solidFill>
                  <a:srgbClr val="FF0000"/>
                </a:solidFill>
              </a:rPr>
              <a:t>Hyperstac</a:t>
            </a:r>
            <a:r>
              <a:rPr lang="fr-FR" sz="1000" dirty="0" smtClean="0">
                <a:solidFill>
                  <a:srgbClr val="FF0000"/>
                </a:solidFill>
              </a:rPr>
              <a:t> </a:t>
            </a:r>
            <a:r>
              <a:rPr lang="fr-FR" sz="1000" dirty="0" err="1" smtClean="0">
                <a:solidFill>
                  <a:srgbClr val="FF0000"/>
                </a:solidFill>
              </a:rPr>
              <a:t>connectors</a:t>
            </a:r>
            <a:r>
              <a:rPr lang="fr-FR" sz="1000" dirty="0" smtClean="0">
                <a:solidFill>
                  <a:srgbClr val="FF0000"/>
                </a:solidFill>
              </a:rPr>
              <a:t> on </a:t>
            </a:r>
            <a:r>
              <a:rPr lang="fr-FR" sz="1000" dirty="0" err="1" smtClean="0">
                <a:solidFill>
                  <a:srgbClr val="FF0000"/>
                </a:solidFill>
              </a:rPr>
              <a:t>flex</a:t>
            </a:r>
            <a:endParaRPr lang="fr-FR" sz="1000" dirty="0" smtClean="0">
              <a:solidFill>
                <a:srgbClr val="FF0000"/>
              </a:solidFill>
            </a:endParaRPr>
          </a:p>
        </p:txBody>
      </p:sp>
      <p:cxnSp>
        <p:nvCxnSpPr>
          <p:cNvPr id="23" name="Connecteur droit avec flèche 22"/>
          <p:cNvCxnSpPr/>
          <p:nvPr/>
        </p:nvCxnSpPr>
        <p:spPr>
          <a:xfrm flipH="1" flipV="1">
            <a:off x="7911752" y="3356992"/>
            <a:ext cx="430593" cy="26442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/>
          <p:cNvSpPr txBox="1"/>
          <p:nvPr/>
        </p:nvSpPr>
        <p:spPr>
          <a:xfrm>
            <a:off x="4572000" y="4334906"/>
            <a:ext cx="17364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>
                <a:solidFill>
                  <a:srgbClr val="FF0000"/>
                </a:solidFill>
              </a:rPr>
              <a:t>Bonds </a:t>
            </a:r>
            <a:r>
              <a:rPr lang="fr-FR" sz="1000" dirty="0" err="1" smtClean="0">
                <a:solidFill>
                  <a:srgbClr val="FF0000"/>
                </a:solidFill>
              </a:rPr>
              <a:t>through</a:t>
            </a:r>
            <a:r>
              <a:rPr lang="fr-FR" sz="1000" dirty="0" smtClean="0">
                <a:solidFill>
                  <a:srgbClr val="FF0000"/>
                </a:solidFill>
              </a:rPr>
              <a:t> PCB </a:t>
            </a:r>
            <a:r>
              <a:rPr lang="fr-FR" sz="1000" dirty="0" err="1" smtClean="0">
                <a:solidFill>
                  <a:srgbClr val="FF0000"/>
                </a:solidFill>
              </a:rPr>
              <a:t>holes</a:t>
            </a:r>
            <a:endParaRPr lang="fr-FR" sz="1000" dirty="0" smtClean="0">
              <a:solidFill>
                <a:srgbClr val="FF0000"/>
              </a:solidFill>
            </a:endParaRPr>
          </a:p>
        </p:txBody>
      </p:sp>
      <p:cxnSp>
        <p:nvCxnSpPr>
          <p:cNvPr id="28" name="Connecteur droit avec flèche 27"/>
          <p:cNvCxnSpPr/>
          <p:nvPr/>
        </p:nvCxnSpPr>
        <p:spPr>
          <a:xfrm flipV="1">
            <a:off x="6156176" y="4334907"/>
            <a:ext cx="576064" cy="12311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12055" y="6515747"/>
            <a:ext cx="2016125" cy="476250"/>
          </a:xfrm>
        </p:spPr>
        <p:txBody>
          <a:bodyPr/>
          <a:lstStyle/>
          <a:p>
            <a:r>
              <a:rPr lang="fr-FR" dirty="0" smtClean="0"/>
              <a:t>19/12/2013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5067" y="6523684"/>
            <a:ext cx="2895600" cy="476250"/>
          </a:xfrm>
        </p:spPr>
        <p:txBody>
          <a:bodyPr/>
          <a:lstStyle/>
          <a:p>
            <a:r>
              <a:rPr lang="fr-FR" smtClean="0"/>
              <a:t>2013 Electronic Highlights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4067" y="6523684"/>
            <a:ext cx="2133600" cy="476250"/>
          </a:xfrm>
        </p:spPr>
        <p:txBody>
          <a:bodyPr/>
          <a:lstStyle/>
          <a:p>
            <a:fld id="{5AA605B0-F101-4BDC-AE6F-E128CDA5B886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14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Z:\Projets\Encours\LOFT\Test Board\Italian\Photos\Italian\SAM_117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87" t="14596" r="21963" b="21404"/>
          <a:stretch/>
        </p:blipFill>
        <p:spPr bwMode="auto">
          <a:xfrm>
            <a:off x="6674607" y="2438298"/>
            <a:ext cx="2378465" cy="4159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Z:\Projets\Encours\LOFT\Test Board\Systronic\IMG_101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86" t="30090" r="17307" b="7539"/>
          <a:stretch/>
        </p:blipFill>
        <p:spPr bwMode="auto">
          <a:xfrm>
            <a:off x="1061024" y="5085184"/>
            <a:ext cx="1494752" cy="153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1" descr="Description: asics_noise.pd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5328388"/>
            <a:ext cx="2077321" cy="1556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 smtClean="0"/>
              <a:t>LOFT : </a:t>
            </a:r>
            <a:r>
              <a:rPr lang="en-US" sz="2400" dirty="0" smtClean="0"/>
              <a:t>Large Observatory For x-ray Timing</a:t>
            </a:r>
          </a:p>
        </p:txBody>
      </p:sp>
      <p:sp>
        <p:nvSpPr>
          <p:cNvPr id="4100" name="Espace réservé du contenu 2"/>
          <p:cNvSpPr>
            <a:spLocks noGrp="1"/>
          </p:cNvSpPr>
          <p:nvPr>
            <p:ph idx="1"/>
          </p:nvPr>
        </p:nvSpPr>
        <p:spPr>
          <a:xfrm>
            <a:off x="457200" y="1412776"/>
            <a:ext cx="8686800" cy="2592288"/>
          </a:xfrm>
        </p:spPr>
        <p:txBody>
          <a:bodyPr/>
          <a:lstStyle/>
          <a:p>
            <a:r>
              <a:rPr lang="en-US" sz="2000" b="1" dirty="0" smtClean="0"/>
              <a:t>FEE Breadboards :</a:t>
            </a:r>
          </a:p>
          <a:p>
            <a:pPr marL="719138" lvl="2"/>
            <a:r>
              <a:rPr lang="en-US" sz="1400" dirty="0" smtClean="0"/>
              <a:t>Large PCBs for measurements access, SDD (4inches &amp; 6”), EMC &amp; HV constraints</a:t>
            </a:r>
          </a:p>
          <a:p>
            <a:pPr marL="719138" lvl="2"/>
            <a:r>
              <a:rPr lang="en-US" sz="1400" dirty="0" smtClean="0"/>
              <a:t>Components: ASICs (French/Italian), linear regulators, digital interfaces, HV/MV filters</a:t>
            </a:r>
          </a:p>
          <a:p>
            <a:pPr marL="719138" lvl="2"/>
            <a:r>
              <a:rPr lang="en-US" sz="1400" dirty="0" err="1" smtClean="0"/>
              <a:t>Labview</a:t>
            </a:r>
            <a:r>
              <a:rPr lang="en-US" sz="1400" dirty="0" smtClean="0"/>
              <a:t> interface</a:t>
            </a:r>
          </a:p>
          <a:p>
            <a:pPr marL="719138" lvl="2"/>
            <a:r>
              <a:rPr lang="en-US" sz="1400" dirty="0" smtClean="0"/>
              <a:t>Boards Design Schematics + Layout: Yannick</a:t>
            </a:r>
          </a:p>
          <a:p>
            <a:pPr marL="719138" lvl="2"/>
            <a:r>
              <a:rPr lang="en-US" sz="1400" dirty="0" smtClean="0"/>
              <a:t>Components &amp; ASIC mounting/bonding: Gaby, Maarten, Coralie</a:t>
            </a:r>
          </a:p>
          <a:p>
            <a:pPr marL="719138" lvl="2"/>
            <a:r>
              <a:rPr lang="en-US" sz="1400" dirty="0" smtClean="0"/>
              <a:t>Tests : BOLOGNA (14e- </a:t>
            </a:r>
            <a:r>
              <a:rPr lang="en-US" sz="1400" dirty="0" err="1" smtClean="0"/>
              <a:t>rms</a:t>
            </a:r>
            <a:r>
              <a:rPr lang="en-US" sz="1400" dirty="0" smtClean="0"/>
              <a:t> noise)</a:t>
            </a:r>
          </a:p>
          <a:p>
            <a:r>
              <a:rPr lang="en-US" sz="2000" b="1" dirty="0"/>
              <a:t>FEE </a:t>
            </a:r>
            <a:r>
              <a:rPr lang="en-US" sz="2000" b="1" dirty="0" smtClean="0"/>
              <a:t>PCB (mechanical model):</a:t>
            </a:r>
            <a:endParaRPr lang="en-US" sz="2000" b="1" dirty="0"/>
          </a:p>
          <a:p>
            <a:pPr marL="719138" lvl="2"/>
            <a:r>
              <a:rPr lang="en-US" sz="1400" dirty="0" smtClean="0"/>
              <a:t>Close to final version : electronic &amp; mechanical validation</a:t>
            </a:r>
          </a:p>
          <a:p>
            <a:pPr marL="319088" lvl="1"/>
            <a:endParaRPr lang="en-US" sz="2000" dirty="0" smtClean="0"/>
          </a:p>
          <a:p>
            <a:pPr marL="319088" lvl="1"/>
            <a:endParaRPr lang="en-US" sz="2000" dirty="0" smtClean="0"/>
          </a:p>
          <a:p>
            <a:pPr marL="719138" lvl="2"/>
            <a:endParaRPr lang="en-US" sz="1200" b="1" dirty="0" smtClean="0"/>
          </a:p>
        </p:txBody>
      </p:sp>
      <p:pic>
        <p:nvPicPr>
          <p:cNvPr id="1026" name="Picture 2" descr="Z:\Projets\Encours\LOFT\Test Board\Italian\Photos\Italian\SAM_116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772" y="3993152"/>
            <a:ext cx="1944216" cy="145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ZoneTexte 18"/>
          <p:cNvSpPr txBox="1"/>
          <p:nvPr/>
        </p:nvSpPr>
        <p:spPr>
          <a:xfrm>
            <a:off x="5199426" y="4869160"/>
            <a:ext cx="1056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FF0000"/>
                </a:solidFill>
              </a:rPr>
              <a:t>SDD 4’’</a:t>
            </a:r>
          </a:p>
        </p:txBody>
      </p:sp>
      <p:sp>
        <p:nvSpPr>
          <p:cNvPr id="9" name="ZoneTexte 8"/>
          <p:cNvSpPr txBox="1"/>
          <p:nvPr/>
        </p:nvSpPr>
        <p:spPr>
          <a:xfrm rot="20882731">
            <a:off x="6331721" y="4111518"/>
            <a:ext cx="1464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 smtClean="0">
                <a:solidFill>
                  <a:srgbClr val="FF0000"/>
                </a:solidFill>
              </a:rPr>
              <a:t>Italian</a:t>
            </a:r>
            <a:r>
              <a:rPr lang="fr-FR" sz="1400" dirty="0" smtClean="0">
                <a:solidFill>
                  <a:srgbClr val="FF0000"/>
                </a:solidFill>
              </a:rPr>
              <a:t> ASIC</a:t>
            </a:r>
          </a:p>
        </p:txBody>
      </p:sp>
      <p:cxnSp>
        <p:nvCxnSpPr>
          <p:cNvPr id="13" name="Connecteur droit avec flèche 12"/>
          <p:cNvCxnSpPr/>
          <p:nvPr/>
        </p:nvCxnSpPr>
        <p:spPr>
          <a:xfrm flipV="1">
            <a:off x="5940152" y="4221090"/>
            <a:ext cx="2088232" cy="43204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Z:\Projets\Encours\LOFT\Test Board\Sirius\photos\IMG_089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995113"/>
            <a:ext cx="2016224" cy="1505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Z:\Projets\Encours\LOFT\Test Board\Sirius\photos\u29\loft_bonding 009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980" y="5551415"/>
            <a:ext cx="1500555" cy="1125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ZoneTexte 32"/>
          <p:cNvSpPr txBox="1"/>
          <p:nvPr/>
        </p:nvSpPr>
        <p:spPr>
          <a:xfrm>
            <a:off x="2555776" y="6595532"/>
            <a:ext cx="16811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FF0000"/>
                </a:solidFill>
              </a:rPr>
              <a:t>French ASIC run1</a:t>
            </a:r>
          </a:p>
        </p:txBody>
      </p:sp>
      <p:cxnSp>
        <p:nvCxnSpPr>
          <p:cNvPr id="36" name="Connecteur droit avec flèche 35"/>
          <p:cNvCxnSpPr/>
          <p:nvPr/>
        </p:nvCxnSpPr>
        <p:spPr>
          <a:xfrm>
            <a:off x="3219028" y="4820093"/>
            <a:ext cx="260503" cy="119937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1" name="Picture 7" descr="Z:\Projets\Encours\LOFT\Test Board\Systronic\IMG_1012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6756" r="3466" b="25594"/>
          <a:stretch/>
        </p:blipFill>
        <p:spPr bwMode="auto">
          <a:xfrm rot="16200000">
            <a:off x="-467591" y="4820064"/>
            <a:ext cx="2734366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ZoneTexte 42"/>
          <p:cNvSpPr txBox="1"/>
          <p:nvPr/>
        </p:nvSpPr>
        <p:spPr>
          <a:xfrm>
            <a:off x="1304636" y="4164361"/>
            <a:ext cx="1251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FF0000"/>
                </a:solidFill>
              </a:rPr>
              <a:t>FEE PCB</a:t>
            </a:r>
          </a:p>
          <a:p>
            <a:r>
              <a:rPr lang="fr-FR" sz="1400" dirty="0" smtClean="0">
                <a:solidFill>
                  <a:srgbClr val="FF0000"/>
                </a:solidFill>
              </a:rPr>
              <a:t>(</a:t>
            </a:r>
            <a:r>
              <a:rPr lang="fr-FR" sz="1400" dirty="0" err="1" smtClean="0">
                <a:solidFill>
                  <a:srgbClr val="FF0000"/>
                </a:solidFill>
              </a:rPr>
              <a:t>Mechanical</a:t>
            </a:r>
            <a:r>
              <a:rPr lang="fr-FR" sz="1400" dirty="0" smtClean="0">
                <a:solidFill>
                  <a:srgbClr val="FF0000"/>
                </a:solidFill>
              </a:rPr>
              <a:t>)</a:t>
            </a:r>
          </a:p>
        </p:txBody>
      </p:sp>
      <p:cxnSp>
        <p:nvCxnSpPr>
          <p:cNvPr id="20" name="Connecteur droit avec flèche 19"/>
          <p:cNvCxnSpPr/>
          <p:nvPr/>
        </p:nvCxnSpPr>
        <p:spPr>
          <a:xfrm>
            <a:off x="611560" y="4197464"/>
            <a:ext cx="823328" cy="119937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5397775" y="6160078"/>
            <a:ext cx="12671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FF0000"/>
                </a:solidFill>
              </a:rPr>
              <a:t>Noise = 14e- 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11560" y="6588696"/>
            <a:ext cx="2016125" cy="476250"/>
          </a:xfrm>
        </p:spPr>
        <p:txBody>
          <a:bodyPr/>
          <a:lstStyle/>
          <a:p>
            <a:r>
              <a:rPr lang="fr-FR" dirty="0" smtClean="0"/>
              <a:t>19/12/2013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745560" y="6551751"/>
            <a:ext cx="2133600" cy="476250"/>
          </a:xfrm>
        </p:spPr>
        <p:txBody>
          <a:bodyPr/>
          <a:lstStyle/>
          <a:p>
            <a:fld id="{5AA605B0-F101-4BDC-AE6F-E128CDA5B886}" type="slidenum">
              <a:rPr lang="fr-FR" smtClean="0"/>
              <a:pPr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5141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/>
              <a:t>CTA : </a:t>
            </a:r>
            <a:r>
              <a:rPr lang="en-US" sz="2400" dirty="0"/>
              <a:t>Cherenkov Telescope Array</a:t>
            </a:r>
            <a:endParaRPr lang="en-US" sz="2400" dirty="0" smtClean="0"/>
          </a:p>
        </p:txBody>
      </p:sp>
      <p:sp>
        <p:nvSpPr>
          <p:cNvPr id="11" name="Espace réservé du contenu 2"/>
          <p:cNvSpPr>
            <a:spLocks noGrp="1"/>
          </p:cNvSpPr>
          <p:nvPr>
            <p:ph idx="1"/>
          </p:nvPr>
        </p:nvSpPr>
        <p:spPr>
          <a:xfrm>
            <a:off x="457200" y="4725144"/>
            <a:ext cx="4402832" cy="2592288"/>
          </a:xfrm>
        </p:spPr>
        <p:txBody>
          <a:bodyPr/>
          <a:lstStyle/>
          <a:p>
            <a:r>
              <a:rPr lang="en-US" sz="2000" b="1" dirty="0" smtClean="0"/>
              <a:t>FEE Breadboards &amp; RUN1:</a:t>
            </a:r>
          </a:p>
          <a:p>
            <a:pPr marL="719138" lvl="2"/>
            <a:r>
              <a:rPr lang="en-US" sz="1400" dirty="0" smtClean="0"/>
              <a:t>Simulation, Boards Design Schematics + Layout: Yannick</a:t>
            </a:r>
          </a:p>
          <a:p>
            <a:pPr marL="719138" lvl="2"/>
            <a:r>
              <a:rPr lang="en-US" sz="1400" dirty="0" smtClean="0"/>
              <a:t>µC Software programming : Yannick</a:t>
            </a:r>
          </a:p>
          <a:p>
            <a:pPr marL="719138" lvl="2"/>
            <a:r>
              <a:rPr lang="en-US" sz="1400" dirty="0" smtClean="0"/>
              <a:t>Components mounting: Gaby, Javier</a:t>
            </a:r>
          </a:p>
          <a:p>
            <a:pPr marL="719138" lvl="2"/>
            <a:r>
              <a:rPr lang="en-US" sz="1400" dirty="0" smtClean="0"/>
              <a:t>SIPM analog tests &amp; signal processing : Alessandro</a:t>
            </a:r>
            <a:endParaRPr lang="en-US" sz="2000" dirty="0" smtClean="0"/>
          </a:p>
          <a:p>
            <a:pPr marL="319088" lvl="1"/>
            <a:endParaRPr lang="en-US" sz="2000" dirty="0" smtClean="0"/>
          </a:p>
          <a:p>
            <a:pPr marL="719138" lvl="2"/>
            <a:endParaRPr lang="en-US" sz="1200" b="1" dirty="0" smtClean="0"/>
          </a:p>
        </p:txBody>
      </p:sp>
      <p:pic>
        <p:nvPicPr>
          <p:cNvPr id="3075" name="Picture 3" descr="V:\Encours\DPNC324_01\photos\IMG_098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189" y="2049121"/>
            <a:ext cx="2633472" cy="1966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V:\Encours\DPNC325_01\photos\IMG_10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975569"/>
            <a:ext cx="2520280" cy="1882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V:\Encours\DPNC324_01\photos\IMG_098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4764" y="1268760"/>
            <a:ext cx="2633472" cy="1966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V:\Encours\DPNC325_01\photos\IMG_101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437112"/>
            <a:ext cx="2726418" cy="2036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ZoneTexte 17"/>
          <p:cNvSpPr txBox="1"/>
          <p:nvPr/>
        </p:nvSpPr>
        <p:spPr>
          <a:xfrm>
            <a:off x="7884368" y="1484784"/>
            <a:ext cx="14763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FF0000"/>
                </a:solidFill>
              </a:rPr>
              <a:t>Analog </a:t>
            </a:r>
            <a:r>
              <a:rPr lang="fr-FR" sz="1400" b="1" dirty="0" err="1" smtClean="0">
                <a:solidFill>
                  <a:srgbClr val="FF0000"/>
                </a:solidFill>
              </a:rPr>
              <a:t>board</a:t>
            </a:r>
            <a:endParaRPr lang="fr-FR" sz="1400" b="1" dirty="0" smtClean="0">
              <a:solidFill>
                <a:srgbClr val="FF0000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5004048" y="4705399"/>
            <a:ext cx="19114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FF0000"/>
                </a:solidFill>
              </a:rPr>
              <a:t>Slow Control </a:t>
            </a:r>
            <a:r>
              <a:rPr lang="fr-FR" sz="1400" b="1" dirty="0" err="1" smtClean="0">
                <a:solidFill>
                  <a:srgbClr val="FF0000"/>
                </a:solidFill>
              </a:rPr>
              <a:t>board</a:t>
            </a:r>
            <a:endParaRPr lang="fr-FR" sz="1400" b="1" dirty="0" smtClean="0">
              <a:solidFill>
                <a:srgbClr val="FF000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4644008" y="1556792"/>
            <a:ext cx="16991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rgbClr val="FF0000"/>
                </a:solidFill>
              </a:rPr>
              <a:t>TOP : 12-hex </a:t>
            </a:r>
            <a:r>
              <a:rPr lang="fr-FR" sz="1200" dirty="0" err="1" smtClean="0">
                <a:solidFill>
                  <a:srgbClr val="FF0000"/>
                </a:solidFill>
              </a:rPr>
              <a:t>SIPMs</a:t>
            </a:r>
            <a:endParaRPr lang="fr-FR" sz="1200" dirty="0" smtClean="0">
              <a:solidFill>
                <a:srgbClr val="FF00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6804352" y="3944089"/>
            <a:ext cx="22317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rgbClr val="FF0000"/>
                </a:solidFill>
              </a:rPr>
              <a:t>BOT : 12 </a:t>
            </a:r>
            <a:r>
              <a:rPr lang="fr-FR" sz="1200" dirty="0" err="1" smtClean="0">
                <a:solidFill>
                  <a:srgbClr val="FF0000"/>
                </a:solidFill>
              </a:rPr>
              <a:t>low</a:t>
            </a:r>
            <a:r>
              <a:rPr lang="fr-FR" sz="1200" dirty="0" smtClean="0">
                <a:solidFill>
                  <a:srgbClr val="FF0000"/>
                </a:solidFill>
              </a:rPr>
              <a:t> noise </a:t>
            </a:r>
            <a:r>
              <a:rPr lang="fr-FR" sz="1200" dirty="0" err="1" smtClean="0">
                <a:solidFill>
                  <a:srgbClr val="FF0000"/>
                </a:solidFill>
              </a:rPr>
              <a:t>amplifiers</a:t>
            </a:r>
            <a:endParaRPr lang="fr-FR" sz="1200" dirty="0" smtClean="0">
              <a:solidFill>
                <a:srgbClr val="FF000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2916347" y="6351711"/>
            <a:ext cx="22317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rgbClr val="FF0000"/>
                </a:solidFill>
              </a:rPr>
              <a:t>TOP : 12 </a:t>
            </a:r>
            <a:r>
              <a:rPr lang="fr-FR" sz="1200" dirty="0" err="1" smtClean="0">
                <a:solidFill>
                  <a:srgbClr val="FF0000"/>
                </a:solidFill>
              </a:rPr>
              <a:t>bias</a:t>
            </a:r>
            <a:r>
              <a:rPr lang="fr-FR" sz="1200" dirty="0" smtClean="0">
                <a:solidFill>
                  <a:srgbClr val="FF0000"/>
                </a:solidFill>
              </a:rPr>
              <a:t> </a:t>
            </a:r>
            <a:r>
              <a:rPr lang="fr-FR" sz="1200" dirty="0" err="1" smtClean="0">
                <a:solidFill>
                  <a:srgbClr val="FF0000"/>
                </a:solidFill>
              </a:rPr>
              <a:t>regulators</a:t>
            </a:r>
            <a:r>
              <a:rPr lang="fr-FR" sz="1200" dirty="0" smtClean="0">
                <a:solidFill>
                  <a:srgbClr val="FF0000"/>
                </a:solidFill>
              </a:rPr>
              <a:t> + </a:t>
            </a:r>
            <a:r>
              <a:rPr lang="fr-FR" sz="1200" dirty="0" err="1" smtClean="0">
                <a:solidFill>
                  <a:srgbClr val="FF0000"/>
                </a:solidFill>
              </a:rPr>
              <a:t>connectors</a:t>
            </a:r>
            <a:r>
              <a:rPr lang="fr-FR" sz="1200" dirty="0" smtClean="0">
                <a:solidFill>
                  <a:srgbClr val="FF0000"/>
                </a:solidFill>
              </a:rPr>
              <a:t> </a:t>
            </a:r>
            <a:r>
              <a:rPr lang="fr-FR" sz="1200" dirty="0" err="1" smtClean="0">
                <a:solidFill>
                  <a:srgbClr val="FF0000"/>
                </a:solidFill>
              </a:rPr>
              <a:t>with</a:t>
            </a:r>
            <a:r>
              <a:rPr lang="fr-FR" sz="1200" dirty="0" smtClean="0">
                <a:solidFill>
                  <a:srgbClr val="FF0000"/>
                </a:solidFill>
              </a:rPr>
              <a:t> Analog </a:t>
            </a:r>
            <a:r>
              <a:rPr lang="fr-FR" sz="1200" dirty="0" err="1" smtClean="0">
                <a:solidFill>
                  <a:srgbClr val="FF0000"/>
                </a:solidFill>
              </a:rPr>
              <a:t>board</a:t>
            </a:r>
            <a:endParaRPr lang="fr-FR" sz="1200" dirty="0" smtClean="0">
              <a:solidFill>
                <a:srgbClr val="FF000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6814134" y="6453336"/>
            <a:ext cx="24383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rgbClr val="FF0000"/>
                </a:solidFill>
              </a:rPr>
              <a:t>BOT : </a:t>
            </a:r>
            <a:r>
              <a:rPr lang="fr-FR" sz="1200" dirty="0" err="1" smtClean="0">
                <a:solidFill>
                  <a:srgbClr val="FF0000"/>
                </a:solidFill>
              </a:rPr>
              <a:t>connectors</a:t>
            </a:r>
            <a:r>
              <a:rPr lang="fr-FR" sz="1200" dirty="0" smtClean="0">
                <a:solidFill>
                  <a:srgbClr val="FF0000"/>
                </a:solidFill>
              </a:rPr>
              <a:t>, µC, CAN bus, </a:t>
            </a:r>
          </a:p>
          <a:p>
            <a:r>
              <a:rPr lang="fr-FR" sz="1200" dirty="0" smtClean="0">
                <a:solidFill>
                  <a:srgbClr val="FF0000"/>
                </a:solidFill>
              </a:rPr>
              <a:t>+/-5V, 3V3 &amp; 76V power supplies</a:t>
            </a:r>
          </a:p>
        </p:txBody>
      </p:sp>
      <p:sp>
        <p:nvSpPr>
          <p:cNvPr id="17" name="Espace réservé du contenu 2"/>
          <p:cNvSpPr txBox="1">
            <a:spLocks/>
          </p:cNvSpPr>
          <p:nvPr/>
        </p:nvSpPr>
        <p:spPr bwMode="auto">
          <a:xfrm>
            <a:off x="457199" y="1412776"/>
            <a:ext cx="6203033" cy="3322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Electronics :</a:t>
            </a:r>
          </a:p>
          <a:p>
            <a:pPr marL="719138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Architecture:</a:t>
            </a:r>
          </a:p>
          <a:p>
            <a:pPr marL="1176338" lvl="3" indent="-228600" eaLnBrk="0" hangingPunct="0">
              <a:spcBef>
                <a:spcPct val="20000"/>
              </a:spcBef>
              <a:buFontTx/>
              <a:buChar char="•"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Camera (~1m diameter) = 108 modules of 12 SIPM</a:t>
            </a:r>
          </a:p>
          <a:p>
            <a:pPr marL="1176338" lvl="3" indent="-2286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1400" kern="0" dirty="0" smtClean="0">
                <a:latin typeface="+mn-lt"/>
                <a:cs typeface="+mn-cs"/>
              </a:rPr>
              <a:t>2 boards per module, low cost &amp; low power !!!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+mn-cs"/>
            </a:endParaRPr>
          </a:p>
          <a:p>
            <a:pPr marL="719138" lvl="2" indent="-2286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1400" kern="0" dirty="0" smtClean="0">
                <a:latin typeface="+mn-lt"/>
                <a:cs typeface="+mn-cs"/>
              </a:rPr>
              <a:t>Analog board:</a:t>
            </a:r>
          </a:p>
          <a:p>
            <a:pPr marL="1176338" lvl="3" indent="-2286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1400" kern="0" dirty="0" smtClean="0">
                <a:latin typeface="+mn-lt"/>
                <a:cs typeface="+mn-cs"/>
              </a:rPr>
              <a:t>12xSIPM amplifiers, </a:t>
            </a:r>
            <a:r>
              <a:rPr lang="en-US" sz="1400" kern="0" dirty="0" err="1" smtClean="0">
                <a:latin typeface="+mn-lt"/>
                <a:cs typeface="+mn-cs"/>
              </a:rPr>
              <a:t>tf</a:t>
            </a:r>
            <a:r>
              <a:rPr lang="en-US" sz="1400" kern="0" dirty="0" smtClean="0">
                <a:latin typeface="+mn-lt"/>
                <a:cs typeface="+mn-cs"/>
              </a:rPr>
              <a:t>&lt;30ns, low noise, high dynamic range, differential output, low cost (60-90€/module)</a:t>
            </a:r>
          </a:p>
          <a:p>
            <a:pPr marL="719138" lvl="2" indent="-228600" eaLnBrk="0" hangingPunct="0">
              <a:spcBef>
                <a:spcPct val="20000"/>
              </a:spcBef>
              <a:buFontTx/>
              <a:buChar char="•"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Slow Control board:</a:t>
            </a:r>
          </a:p>
          <a:p>
            <a:pPr marL="1176338" lvl="3" indent="-2286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1400" kern="0" dirty="0"/>
              <a:t>Low noise </a:t>
            </a:r>
            <a:r>
              <a:rPr lang="en-US" sz="1400" kern="0" dirty="0" smtClean="0">
                <a:latin typeface="+mn-lt"/>
                <a:cs typeface="+mn-cs"/>
              </a:rPr>
              <a:t>+/-5V (analog) &amp; bias (76V) power supplies for analog board + 3V3 digital, low cost </a:t>
            </a:r>
            <a:r>
              <a:rPr lang="en-US" sz="1400" kern="0" dirty="0"/>
              <a:t>(60-90€/module)</a:t>
            </a:r>
            <a:r>
              <a:rPr lang="en-US" sz="1400" kern="0" dirty="0" smtClean="0">
                <a:latin typeface="+mn-lt"/>
                <a:cs typeface="+mn-cs"/>
              </a:rPr>
              <a:t> </a:t>
            </a:r>
          </a:p>
          <a:p>
            <a:pPr marL="1176338" lvl="3" indent="-228600" eaLnBrk="0" hangingPunct="0">
              <a:spcBef>
                <a:spcPct val="20000"/>
              </a:spcBef>
              <a:buFontTx/>
              <a:buChar char="•"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12</a:t>
            </a:r>
            <a:r>
              <a:rPr kumimoji="0" lang="en-US" sz="1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 independent 67-75V bias regulators (digitally set)</a:t>
            </a:r>
          </a:p>
          <a:p>
            <a:pPr marL="1176338" lvl="3" indent="-228600" eaLnBrk="0" hangingPunct="0">
              <a:spcBef>
                <a:spcPct val="20000"/>
              </a:spcBef>
              <a:buFontTx/>
              <a:buChar char="•"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Microcontroller &amp;</a:t>
            </a:r>
            <a:r>
              <a:rPr lang="en-US" sz="1400" kern="0" dirty="0" smtClean="0">
                <a:latin typeface="+mn-lt"/>
                <a:cs typeface="+mn-cs"/>
              </a:rPr>
              <a:t> software with CAN bus interface for 12xSIPM temperatures readout &amp; bias settings</a:t>
            </a:r>
            <a:r>
              <a:rPr kumimoji="0" lang="en-US" sz="1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 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605B0-F101-4BDC-AE6F-E128CDA5B886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747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136904" cy="1143000"/>
          </a:xfrm>
        </p:spPr>
        <p:txBody>
          <a:bodyPr/>
          <a:lstStyle/>
          <a:p>
            <a:r>
              <a:rPr lang="en-US" dirty="0"/>
              <a:t>The ATLAS </a:t>
            </a:r>
            <a:r>
              <a:rPr lang="en-US" dirty="0" err="1"/>
              <a:t>Insertable</a:t>
            </a:r>
            <a:r>
              <a:rPr lang="en-US" dirty="0"/>
              <a:t> B-Layer (IBL)</a:t>
            </a:r>
            <a:endParaRPr lang="fr-CH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19/12/2013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2013 Electronic Highlights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605B0-F101-4BDC-AE6F-E128CDA5B886}" type="slidenum">
              <a:rPr lang="fr-FR" smtClean="0"/>
              <a:pPr/>
              <a:t>7</a:t>
            </a:fld>
            <a:endParaRPr lang="fr-F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8229600" cy="2060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 descr="Screen Shot 2013-12-16 at 11.53.49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553131"/>
            <a:ext cx="3589043" cy="2686431"/>
          </a:xfrm>
          <a:prstGeom prst="rect">
            <a:avLst/>
          </a:prstGeom>
        </p:spPr>
      </p:pic>
      <p:pic>
        <p:nvPicPr>
          <p:cNvPr id="9" name="Picture 5" descr="Screen Shot 2013-12-16 at 11.52.09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790196"/>
            <a:ext cx="3258286" cy="2430785"/>
          </a:xfrm>
          <a:prstGeom prst="rect">
            <a:avLst/>
          </a:prstGeom>
        </p:spPr>
      </p:pic>
      <p:pic>
        <p:nvPicPr>
          <p:cNvPr id="10" name="Picture 3" descr="Screen Shot 2013-12-16 at 11.50.53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468" y="2540978"/>
            <a:ext cx="1841936" cy="1355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91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632848" cy="1143000"/>
          </a:xfrm>
        </p:spPr>
        <p:txBody>
          <a:bodyPr/>
          <a:lstStyle/>
          <a:p>
            <a:r>
              <a:rPr lang="fr-CH" dirty="0" smtClean="0"/>
              <a:t>TFH </a:t>
            </a:r>
            <a:r>
              <a:rPr lang="fr-CH" dirty="0" smtClean="0"/>
              <a:t>for DAMPE</a:t>
            </a:r>
            <a:r>
              <a:rPr lang="fr-CH" dirty="0"/>
              <a:t/>
            </a:r>
            <a:br>
              <a:rPr lang="fr-CH" dirty="0"/>
            </a:br>
            <a:r>
              <a:rPr lang="fr-CH" dirty="0" err="1" smtClean="0"/>
              <a:t>DArk</a:t>
            </a:r>
            <a:r>
              <a:rPr lang="fr-CH" dirty="0" smtClean="0"/>
              <a:t> </a:t>
            </a:r>
            <a:r>
              <a:rPr lang="fr-CH" dirty="0" err="1"/>
              <a:t>M</a:t>
            </a:r>
            <a:r>
              <a:rPr lang="fr-CH" dirty="0" err="1" smtClean="0"/>
              <a:t>atter</a:t>
            </a:r>
            <a:r>
              <a:rPr lang="fr-CH" dirty="0" smtClean="0"/>
              <a:t> </a:t>
            </a:r>
            <a:r>
              <a:rPr lang="fr-CH" dirty="0" err="1" smtClean="0"/>
              <a:t>Particle</a:t>
            </a:r>
            <a:r>
              <a:rPr lang="fr-CH" dirty="0" smtClean="0"/>
              <a:t> Explorer 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637111"/>
          </a:xfrm>
        </p:spPr>
        <p:txBody>
          <a:bodyPr/>
          <a:lstStyle/>
          <a:p>
            <a:r>
              <a:rPr lang="en-GB" sz="2400" dirty="0" smtClean="0"/>
              <a:t>Launch in China foreseen in 2015</a:t>
            </a:r>
            <a:endParaRPr lang="en-GB" sz="2400" dirty="0" smtClean="0"/>
          </a:p>
          <a:p>
            <a:r>
              <a:rPr lang="en-GB" sz="2400" dirty="0" smtClean="0"/>
              <a:t>Tracker </a:t>
            </a:r>
            <a:r>
              <a:rPr lang="en-GB" sz="2400" dirty="0" smtClean="0"/>
              <a:t>Front-end Hybrid PCB</a:t>
            </a:r>
          </a:p>
          <a:p>
            <a:pPr lvl="1"/>
            <a:r>
              <a:rPr lang="en-GB" sz="2000" dirty="0" smtClean="0"/>
              <a:t>Flex-rigid PCB</a:t>
            </a:r>
          </a:p>
          <a:p>
            <a:pPr lvl="1"/>
            <a:r>
              <a:rPr lang="en-GB" sz="2000" dirty="0" smtClean="0"/>
              <a:t>5 layers on the rigid part</a:t>
            </a:r>
          </a:p>
          <a:p>
            <a:pPr lvl="1"/>
            <a:r>
              <a:rPr lang="en-GB" sz="2000" dirty="0" smtClean="0"/>
              <a:t>Almost 1mm thickness.</a:t>
            </a:r>
          </a:p>
          <a:p>
            <a:pPr lvl="1"/>
            <a:r>
              <a:rPr lang="en-GB" sz="2000" dirty="0" smtClean="0"/>
              <a:t>A “pigtail” (flex) used as a cable on one side</a:t>
            </a:r>
          </a:p>
          <a:p>
            <a:pPr lvl="1"/>
            <a:r>
              <a:rPr lang="en-GB" sz="2000" dirty="0" smtClean="0"/>
              <a:t>On the other side, a flex as support for the Silicon </a:t>
            </a:r>
            <a:r>
              <a:rPr lang="en-GB" sz="2000" dirty="0" smtClean="0"/>
              <a:t>Detectors</a:t>
            </a:r>
          </a:p>
          <a:p>
            <a:pPr lvl="1"/>
            <a:r>
              <a:rPr lang="en-GB" sz="2000" dirty="0" smtClean="0"/>
              <a:t>Four SD 95mm x 95mm</a:t>
            </a:r>
          </a:p>
          <a:p>
            <a:pPr lvl="1"/>
            <a:r>
              <a:rPr lang="en-GB" sz="2000" dirty="0" smtClean="0"/>
              <a:t>Front End Electronic Based ASICs VA140 (upgraded version of AMS)</a:t>
            </a:r>
          </a:p>
          <a:p>
            <a:pPr lvl="1"/>
            <a:r>
              <a:rPr lang="en-GB" sz="2000" dirty="0" smtClean="0"/>
              <a:t>64 channel/ASICs given 384ch/TFH</a:t>
            </a:r>
            <a:endParaRPr lang="en-GB" sz="2000" dirty="0"/>
          </a:p>
          <a:p>
            <a:r>
              <a:rPr lang="en-GB" sz="2400" dirty="0" smtClean="0"/>
              <a:t>This PCB is in production today we hope a delivery for 8</a:t>
            </a:r>
            <a:r>
              <a:rPr lang="en-GB" sz="2400" baseline="30000" dirty="0" smtClean="0"/>
              <a:t>th</a:t>
            </a:r>
            <a:r>
              <a:rPr lang="en-GB" sz="2400" dirty="0" smtClean="0"/>
              <a:t> of January 2014</a:t>
            </a:r>
            <a:endParaRPr lang="en-GB" sz="24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19/12/2013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2013 Electronic Highlights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605B0-F101-4BDC-AE6F-E128CDA5B886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015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916832"/>
            <a:ext cx="6242304" cy="4681728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TFH 1</a:t>
            </a:r>
            <a:r>
              <a:rPr lang="en-GB" baseline="30000" dirty="0" smtClean="0"/>
              <a:t>st</a:t>
            </a:r>
            <a:r>
              <a:rPr lang="en-GB" dirty="0" smtClean="0"/>
              <a:t> prototype</a:t>
            </a:r>
            <a:endParaRPr lang="en-GB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19/12/2013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2013 Electronic Highlights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605B0-F101-4BDC-AE6F-E128CDA5B886}" type="slidenum">
              <a:rPr lang="fr-FR" smtClean="0"/>
              <a:pPr/>
              <a:t>9</a:t>
            </a:fld>
            <a:endParaRPr lang="fr-FR"/>
          </a:p>
        </p:txBody>
      </p:sp>
      <p:pic>
        <p:nvPicPr>
          <p:cNvPr id="8" name="Espace réservé du contenu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556792"/>
            <a:ext cx="6065520" cy="1463040"/>
          </a:xfrm>
        </p:spPr>
      </p:pic>
    </p:spTree>
    <p:extLst>
      <p:ext uri="{BB962C8B-B14F-4D97-AF65-F5344CB8AC3E}">
        <p14:creationId xmlns:p14="http://schemas.microsoft.com/office/powerpoint/2010/main" val="189094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defaul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">
      <a:majorFont>
        <a:latin typeface="Tahoma"/>
        <a:ea typeface=""/>
        <a:cs typeface="Tahoma"/>
      </a:majorFont>
      <a:minorFont>
        <a:latin typeface="Tahoma"/>
        <a:ea typeface=""/>
        <a:cs typeface="Taho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</Template>
  <TotalTime>9417</TotalTime>
  <Words>793</Words>
  <Application>Microsoft Office PowerPoint</Application>
  <PresentationFormat>Affichage à l'écran (4:3)</PresentationFormat>
  <Paragraphs>174</Paragraphs>
  <Slides>16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7" baseType="lpstr">
      <vt:lpstr>default</vt:lpstr>
      <vt:lpstr>Activities in 2013 for the Electronics Group  « GrElec »</vt:lpstr>
      <vt:lpstr>GrElec in 2013</vt:lpstr>
      <vt:lpstr>Projects Highlight</vt:lpstr>
      <vt:lpstr>LOFT : Large Observatory For x-ray Timing</vt:lpstr>
      <vt:lpstr>LOFT : Large Observatory For x-ray Timing</vt:lpstr>
      <vt:lpstr>CTA : Cherenkov Telescope Array</vt:lpstr>
      <vt:lpstr>The ATLAS Insertable B-Layer (IBL)</vt:lpstr>
      <vt:lpstr>TFH for DAMPE DArk Matter Particle Explorer </vt:lpstr>
      <vt:lpstr>TFH 1st prototype</vt:lpstr>
      <vt:lpstr>ASICs VA140 (DAMPE)</vt:lpstr>
      <vt:lpstr>Heat flow</vt:lpstr>
      <vt:lpstr>Heat flow (2)</vt:lpstr>
      <vt:lpstr>Interaction between Electronics &amp; Mechanics</vt:lpstr>
      <vt:lpstr>3D view of an Adapter AirBorn/Erni</vt:lpstr>
      <vt:lpstr>Import in Catia</vt:lpstr>
      <vt:lpstr>Conclusion</vt:lpstr>
    </vt:vector>
  </TitlesOfParts>
  <Company>Universite de Geneve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ABC-N ReadOut</dc:title>
  <dc:creator>lamarra</dc:creator>
  <cp:lastModifiedBy>Daniel La Marra</cp:lastModifiedBy>
  <cp:revision>132</cp:revision>
  <cp:lastPrinted>2013-12-19T10:35:13Z</cp:lastPrinted>
  <dcterms:created xsi:type="dcterms:W3CDTF">2008-01-17T09:59:33Z</dcterms:created>
  <dcterms:modified xsi:type="dcterms:W3CDTF">2013-12-19T11:20:42Z</dcterms:modified>
</cp:coreProperties>
</file>