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1" d="100"/>
          <a:sy n="111" d="100"/>
        </p:scale>
        <p:origin x="-6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735D-C348-AC44-BB0B-6544C70C1E8D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296CB-D4C6-3640-A60A-486E623295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1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34880-E9DB-46AB-8C06-E330FEB974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31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34880-E9DB-46AB-8C06-E330FEB974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86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9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E91E-237D-BE42-8E61-00576E81539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88E7-1125-CC42-A15A-A13FFC38EEC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enf.web.cern.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ttract-eu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14 at 06.1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3904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58294" y="4600397"/>
            <a:ext cx="44916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57238" y="240898"/>
            <a:ext cx="3734429" cy="6979903"/>
            <a:chOff x="670561" y="794351"/>
            <a:chExt cx="4979238" cy="69799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1" y="2166886"/>
              <a:ext cx="4979238" cy="560736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grpSp>
          <p:nvGrpSpPr>
            <p:cNvPr id="20" name="Group 19"/>
            <p:cNvGrpSpPr/>
            <p:nvPr/>
          </p:nvGrpSpPr>
          <p:grpSpPr>
            <a:xfrm>
              <a:off x="2483336" y="794351"/>
              <a:ext cx="2889317" cy="3972879"/>
              <a:chOff x="2483336" y="794351"/>
              <a:chExt cx="2889317" cy="397287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7297" l="717" r="989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18832">
                <a:off x="2483336" y="3417402"/>
                <a:ext cx="1493521" cy="134982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7027">
                <a:off x="2934253" y="1205986"/>
                <a:ext cx="2438400" cy="24384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 rot="17234786">
                <a:off x="3042924" y="1641459"/>
                <a:ext cx="2391844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bg1">
                        <a:lumMod val="95000"/>
                      </a:schemeClr>
                    </a:solidFill>
                    <a:latin typeface="Berlin Sans FB Demi" panose="020E0802020502020306" pitchFamily="34" charset="0"/>
                  </a:rPr>
                  <a:t>Win-Win</a:t>
                </a:r>
                <a:endParaRPr lang="en-GB" sz="2800" dirty="0">
                  <a:solidFill>
                    <a:schemeClr val="bg1">
                      <a:lumMod val="95000"/>
                    </a:schemeClr>
                  </a:solidFill>
                  <a:latin typeface="Berlin Sans FB Demi" panose="020E0802020502020306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707670" y="1203694"/>
            <a:ext cx="4262186" cy="2666864"/>
            <a:chOff x="6436495" y="1192551"/>
            <a:chExt cx="4697820" cy="2043078"/>
          </a:xfrm>
        </p:grpSpPr>
        <p:sp>
          <p:nvSpPr>
            <p:cNvPr id="2" name="Rectangle 1"/>
            <p:cNvSpPr/>
            <p:nvPr/>
          </p:nvSpPr>
          <p:spPr>
            <a:xfrm>
              <a:off x="6436495" y="1192551"/>
              <a:ext cx="4697820" cy="19806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Cooperation</a:t>
              </a:r>
            </a:p>
            <a:p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</a:t>
              </a:r>
            </a:p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Competition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797842" y="3235629"/>
              <a:ext cx="417495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799827" y="4064642"/>
            <a:ext cx="425917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Co-Innovation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3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72921" y="1636682"/>
            <a:ext cx="9664182" cy="4284000"/>
          </a:xfrm>
          <a:custGeom>
            <a:avLst/>
            <a:gdLst>
              <a:gd name="connsiteX0" fmla="*/ 0 w 10132540"/>
              <a:gd name="connsiteY0" fmla="*/ 1309816 h 4041090"/>
              <a:gd name="connsiteX1" fmla="*/ 1309816 w 10132540"/>
              <a:gd name="connsiteY1" fmla="*/ 502508 h 4041090"/>
              <a:gd name="connsiteX2" fmla="*/ 3352800 w 10132540"/>
              <a:gd name="connsiteY2" fmla="*/ 2207740 h 4041090"/>
              <a:gd name="connsiteX3" fmla="*/ 1392194 w 10132540"/>
              <a:gd name="connsiteY3" fmla="*/ 3649362 h 4041090"/>
              <a:gd name="connsiteX4" fmla="*/ 5222789 w 10132540"/>
              <a:gd name="connsiteY4" fmla="*/ 3945924 h 4041090"/>
              <a:gd name="connsiteX5" fmla="*/ 8987481 w 10132540"/>
              <a:gd name="connsiteY5" fmla="*/ 2232454 h 4041090"/>
              <a:gd name="connsiteX6" fmla="*/ 6870357 w 10132540"/>
              <a:gd name="connsiteY6" fmla="*/ 1260389 h 4041090"/>
              <a:gd name="connsiteX7" fmla="*/ 10132540 w 10132540"/>
              <a:gd name="connsiteY7" fmla="*/ 0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2540" h="4041090">
                <a:moveTo>
                  <a:pt x="0" y="1309816"/>
                </a:moveTo>
                <a:cubicBezTo>
                  <a:pt x="375508" y="831335"/>
                  <a:pt x="751016" y="352854"/>
                  <a:pt x="1309816" y="502508"/>
                </a:cubicBezTo>
                <a:cubicBezTo>
                  <a:pt x="1868616" y="652162"/>
                  <a:pt x="3339070" y="1683264"/>
                  <a:pt x="3352800" y="2207740"/>
                </a:cubicBezTo>
                <a:cubicBezTo>
                  <a:pt x="3366530" y="2732216"/>
                  <a:pt x="1080529" y="3359665"/>
                  <a:pt x="1392194" y="3649362"/>
                </a:cubicBezTo>
                <a:cubicBezTo>
                  <a:pt x="1703859" y="3939059"/>
                  <a:pt x="3956908" y="4182075"/>
                  <a:pt x="5222789" y="3945924"/>
                </a:cubicBezTo>
                <a:cubicBezTo>
                  <a:pt x="6488670" y="3709773"/>
                  <a:pt x="8712886" y="2680043"/>
                  <a:pt x="8987481" y="2232454"/>
                </a:cubicBezTo>
                <a:cubicBezTo>
                  <a:pt x="9262076" y="1784865"/>
                  <a:pt x="6679514" y="1632465"/>
                  <a:pt x="6870357" y="1260389"/>
                </a:cubicBezTo>
                <a:cubicBezTo>
                  <a:pt x="7061200" y="888313"/>
                  <a:pt x="8596870" y="444156"/>
                  <a:pt x="10132540" y="0"/>
                </a:cubicBezTo>
              </a:path>
            </a:pathLst>
          </a:custGeom>
          <a:noFill/>
          <a:ln w="762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-272921" y="1636682"/>
            <a:ext cx="9664182" cy="4284000"/>
          </a:xfrm>
          <a:custGeom>
            <a:avLst/>
            <a:gdLst>
              <a:gd name="connsiteX0" fmla="*/ 0 w 10132540"/>
              <a:gd name="connsiteY0" fmla="*/ 1309816 h 4041090"/>
              <a:gd name="connsiteX1" fmla="*/ 1309816 w 10132540"/>
              <a:gd name="connsiteY1" fmla="*/ 502508 h 4041090"/>
              <a:gd name="connsiteX2" fmla="*/ 3352800 w 10132540"/>
              <a:gd name="connsiteY2" fmla="*/ 2207740 h 4041090"/>
              <a:gd name="connsiteX3" fmla="*/ 1392194 w 10132540"/>
              <a:gd name="connsiteY3" fmla="*/ 3649362 h 4041090"/>
              <a:gd name="connsiteX4" fmla="*/ 5222789 w 10132540"/>
              <a:gd name="connsiteY4" fmla="*/ 3945924 h 4041090"/>
              <a:gd name="connsiteX5" fmla="*/ 8987481 w 10132540"/>
              <a:gd name="connsiteY5" fmla="*/ 2232454 h 4041090"/>
              <a:gd name="connsiteX6" fmla="*/ 6870357 w 10132540"/>
              <a:gd name="connsiteY6" fmla="*/ 1260389 h 4041090"/>
              <a:gd name="connsiteX7" fmla="*/ 10132540 w 10132540"/>
              <a:gd name="connsiteY7" fmla="*/ 0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2540" h="4041090">
                <a:moveTo>
                  <a:pt x="0" y="1309816"/>
                </a:moveTo>
                <a:cubicBezTo>
                  <a:pt x="375508" y="831335"/>
                  <a:pt x="751016" y="352854"/>
                  <a:pt x="1309816" y="502508"/>
                </a:cubicBezTo>
                <a:cubicBezTo>
                  <a:pt x="1868616" y="652162"/>
                  <a:pt x="3339070" y="1683264"/>
                  <a:pt x="3352800" y="2207740"/>
                </a:cubicBezTo>
                <a:cubicBezTo>
                  <a:pt x="3366530" y="2732216"/>
                  <a:pt x="1080529" y="3359665"/>
                  <a:pt x="1392194" y="3649362"/>
                </a:cubicBezTo>
                <a:cubicBezTo>
                  <a:pt x="1703859" y="3939059"/>
                  <a:pt x="3956908" y="4182075"/>
                  <a:pt x="5222789" y="3945924"/>
                </a:cubicBezTo>
                <a:cubicBezTo>
                  <a:pt x="6488670" y="3709773"/>
                  <a:pt x="8712886" y="2680043"/>
                  <a:pt x="8987481" y="2232454"/>
                </a:cubicBezTo>
                <a:cubicBezTo>
                  <a:pt x="9262076" y="1784865"/>
                  <a:pt x="6679514" y="1632465"/>
                  <a:pt x="6870357" y="1260389"/>
                </a:cubicBezTo>
                <a:cubicBezTo>
                  <a:pt x="7061200" y="888313"/>
                  <a:pt x="8596870" y="444156"/>
                  <a:pt x="10132540" y="0"/>
                </a:cubicBezTo>
              </a:path>
            </a:pathLst>
          </a:custGeom>
          <a:noFill/>
          <a:ln w="254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839756" y="156413"/>
            <a:ext cx="1316905" cy="1998961"/>
            <a:chOff x="1119674" y="156412"/>
            <a:chExt cx="1755873" cy="1998961"/>
          </a:xfrm>
        </p:grpSpPr>
        <p:grpSp>
          <p:nvGrpSpPr>
            <p:cNvPr id="9" name="Group 8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Wave 7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218441" y="228358"/>
            <a:ext cx="6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2018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5286" y="650609"/>
            <a:ext cx="4451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 M Euros EC fund.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Seed funding of 180 breakthrough projects.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67077" y="1800876"/>
            <a:ext cx="1316905" cy="1998961"/>
            <a:chOff x="1119674" y="156412"/>
            <a:chExt cx="1755873" cy="1998961"/>
          </a:xfrm>
        </p:grpSpPr>
        <p:grpSp>
          <p:nvGrpSpPr>
            <p:cNvPr id="36" name="Group 35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Wave 38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3245762" y="1872821"/>
            <a:ext cx="6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02608" y="2295072"/>
            <a:ext cx="246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50M Scale-up EC fund.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Private capital in place.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662893" y="3799837"/>
            <a:ext cx="1316905" cy="1998961"/>
            <a:chOff x="1119674" y="156412"/>
            <a:chExt cx="1755873" cy="1998961"/>
          </a:xfrm>
        </p:grpSpPr>
        <p:grpSp>
          <p:nvGrpSpPr>
            <p:cNvPr id="43" name="Group 42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Wave 45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4090580" y="3855686"/>
            <a:ext cx="6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2020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62893" y="4294032"/>
            <a:ext cx="2775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Sustainable Public-Private 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Capital Model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993339" y="470842"/>
            <a:ext cx="1316905" cy="2331680"/>
            <a:chOff x="1119674" y="156412"/>
            <a:chExt cx="1755873" cy="1998961"/>
          </a:xfrm>
        </p:grpSpPr>
        <p:grpSp>
          <p:nvGrpSpPr>
            <p:cNvPr id="50" name="Group 49"/>
            <p:cNvGrpSpPr/>
            <p:nvPr/>
          </p:nvGrpSpPr>
          <p:grpSpPr>
            <a:xfrm>
              <a:off x="1119674" y="156412"/>
              <a:ext cx="662474" cy="1998961"/>
              <a:chOff x="4198776" y="428339"/>
              <a:chExt cx="419877" cy="1409792"/>
            </a:xfrm>
            <a:solidFill>
              <a:srgbClr val="FF0000"/>
            </a:solidFill>
            <a:scene3d>
              <a:camera prst="orthographicFront"/>
              <a:lightRig rig="freezing" dir="t"/>
            </a:scene3d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198776" y="428339"/>
                <a:ext cx="0" cy="1409792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Wave 52"/>
              <p:cNvSpPr/>
              <p:nvPr/>
            </p:nvSpPr>
            <p:spPr>
              <a:xfrm>
                <a:off x="4198776" y="1261545"/>
                <a:ext cx="419877" cy="326572"/>
              </a:xfrm>
              <a:prstGeom prst="wav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1119674" y="609722"/>
              <a:ext cx="175587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438224" y="611290"/>
            <a:ext cx="6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2025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2767" y="1059478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Scale-up Public-Private </a:t>
            </a: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Capital Model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150M/y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130"/>
            <a:ext cx="8229600" cy="1143000"/>
          </a:xfrm>
        </p:spPr>
        <p:txBody>
          <a:bodyPr/>
          <a:lstStyle/>
          <a:p>
            <a:r>
              <a:rPr lang="en-US" dirty="0" smtClean="0"/>
              <a:t>Neutrino Platform @ CERN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065" y="1724464"/>
            <a:ext cx="2435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cenf.web.cern.ch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717494"/>
            <a:ext cx="9144000" cy="31199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800" dirty="0">
                <a:cs typeface="Helvetica"/>
              </a:rPr>
              <a:t>Acad. of Sciences, Czech </a:t>
            </a:r>
            <a:r>
              <a:rPr lang="en-GB" sz="800" dirty="0" smtClean="0">
                <a:cs typeface="Helvetica"/>
              </a:rPr>
              <a:t>Republic; </a:t>
            </a:r>
            <a:r>
              <a:rPr lang="en-GB" sz="800" dirty="0">
                <a:cs typeface="Helvetica"/>
              </a:rPr>
              <a:t>AGH University of Science and Technology, Krakow, </a:t>
            </a:r>
            <a:r>
              <a:rPr lang="en-GB" sz="800" dirty="0" smtClean="0">
                <a:cs typeface="Helvetica"/>
              </a:rPr>
              <a:t>Poland; </a:t>
            </a:r>
            <a:r>
              <a:rPr lang="en-GB" sz="800" dirty="0" err="1">
                <a:cs typeface="Helvetica"/>
              </a:rPr>
              <a:t>Alikhanian</a:t>
            </a:r>
            <a:r>
              <a:rPr lang="en-GB" sz="800" dirty="0">
                <a:cs typeface="Helvetica"/>
              </a:rPr>
              <a:t> National Science Laboratory (</a:t>
            </a:r>
            <a:r>
              <a:rPr lang="en-GB" sz="800" dirty="0" err="1">
                <a:cs typeface="Helvetica"/>
              </a:rPr>
              <a:t>YerPhi</a:t>
            </a:r>
            <a:r>
              <a:rPr lang="en-GB" sz="800" dirty="0">
                <a:cs typeface="Helvetica"/>
              </a:rPr>
              <a:t>), </a:t>
            </a:r>
            <a:r>
              <a:rPr lang="en-GB" sz="800" dirty="0" smtClean="0">
                <a:cs typeface="Helvetica"/>
              </a:rPr>
              <a:t>Armenia; </a:t>
            </a:r>
            <a:r>
              <a:rPr lang="en-GB" sz="800" dirty="0">
                <a:cs typeface="Helvetica"/>
              </a:rPr>
              <a:t>Argonne National Laboratory, United </a:t>
            </a:r>
            <a:r>
              <a:rPr lang="en-GB" sz="800" dirty="0" smtClean="0">
                <a:cs typeface="Helvetica"/>
              </a:rPr>
              <a:t>States; </a:t>
            </a:r>
            <a:r>
              <a:rPr lang="en-GB" sz="800" dirty="0">
                <a:cs typeface="Helvetica"/>
              </a:rPr>
              <a:t>Boston University Study Abroad Program Geneva, </a:t>
            </a:r>
            <a:r>
              <a:rPr lang="en-GB" sz="800" dirty="0" smtClean="0">
                <a:cs typeface="Helvetica"/>
              </a:rPr>
              <a:t>Switzerland; </a:t>
            </a:r>
            <a:r>
              <a:rPr lang="en-GB" sz="800" dirty="0">
                <a:cs typeface="Helvetica"/>
              </a:rPr>
              <a:t>Brookhaven National Laboratory, United </a:t>
            </a:r>
            <a:r>
              <a:rPr lang="en-GB" sz="800" dirty="0" smtClean="0">
                <a:cs typeface="Helvetica"/>
              </a:rPr>
              <a:t>States; </a:t>
            </a:r>
            <a:r>
              <a:rPr lang="en-GB" sz="800" dirty="0">
                <a:cs typeface="Helvetica"/>
              </a:rPr>
              <a:t>Campinas University, </a:t>
            </a:r>
            <a:r>
              <a:rPr lang="en-GB" sz="800" dirty="0" smtClean="0">
                <a:cs typeface="Helvetica"/>
              </a:rPr>
              <a:t>Brazil; </a:t>
            </a:r>
            <a:r>
              <a:rPr lang="en-GB" sz="800" dirty="0">
                <a:cs typeface="Helvetica"/>
              </a:rPr>
              <a:t>CEA/</a:t>
            </a:r>
            <a:r>
              <a:rPr lang="en-GB" sz="800" dirty="0" err="1">
                <a:cs typeface="Helvetica"/>
              </a:rPr>
              <a:t>IRFU,Centre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d'études</a:t>
            </a:r>
            <a:r>
              <a:rPr lang="en-GB" sz="800" dirty="0">
                <a:cs typeface="Helvetica"/>
              </a:rPr>
              <a:t> de Saclay Gif-</a:t>
            </a:r>
            <a:r>
              <a:rPr lang="en-GB" sz="800" dirty="0" err="1">
                <a:cs typeface="Helvetica"/>
              </a:rPr>
              <a:t>sur</a:t>
            </a:r>
            <a:r>
              <a:rPr lang="en-GB" sz="800" dirty="0">
                <a:cs typeface="Helvetica"/>
              </a:rPr>
              <a:t>-Yvette – IRFU,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>
                <a:cs typeface="Helvetica"/>
              </a:rPr>
              <a:t>Centre </a:t>
            </a:r>
            <a:r>
              <a:rPr lang="en-GB" sz="800" dirty="0" err="1">
                <a:cs typeface="Helvetica"/>
              </a:rPr>
              <a:t>d'études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nucléaires</a:t>
            </a:r>
            <a:r>
              <a:rPr lang="en-GB" sz="800" dirty="0">
                <a:cs typeface="Helvetica"/>
              </a:rPr>
              <a:t> de Bordeaux-</a:t>
            </a:r>
            <a:r>
              <a:rPr lang="en-GB" sz="800" dirty="0" err="1">
                <a:cs typeface="Helvetica"/>
              </a:rPr>
              <a:t>Gradignan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>
                <a:cs typeface="Helvetica"/>
              </a:rPr>
              <a:t>Centre National de la </a:t>
            </a:r>
            <a:r>
              <a:rPr lang="en-GB" sz="800" dirty="0" err="1">
                <a:cs typeface="Helvetica"/>
              </a:rPr>
              <a:t>Recherche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Scientifique</a:t>
            </a:r>
            <a:r>
              <a:rPr lang="en-GB" sz="800" dirty="0">
                <a:cs typeface="Helvetica"/>
              </a:rPr>
              <a:t> - LAPP-</a:t>
            </a:r>
            <a:r>
              <a:rPr lang="en-GB" sz="800" dirty="0" err="1">
                <a:cs typeface="Helvetica"/>
              </a:rPr>
              <a:t>Laboratoire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d'Annecy</a:t>
            </a:r>
            <a:r>
              <a:rPr lang="en-GB" sz="800" dirty="0">
                <a:cs typeface="Helvetica"/>
              </a:rPr>
              <a:t>-le-</a:t>
            </a:r>
            <a:r>
              <a:rPr lang="en-GB" sz="800" dirty="0" smtClean="0">
                <a:cs typeface="Helvetica"/>
              </a:rPr>
              <a:t>Vieux; France; </a:t>
            </a:r>
            <a:r>
              <a:rPr lang="en-GB" sz="800" dirty="0">
                <a:cs typeface="Helvetica"/>
              </a:rPr>
              <a:t>Centro de </a:t>
            </a:r>
            <a:r>
              <a:rPr lang="en-GB" sz="800" dirty="0" err="1">
                <a:cs typeface="Helvetica"/>
              </a:rPr>
              <a:t>Investigaciones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Energéti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cas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Medioambientales</a:t>
            </a:r>
            <a:r>
              <a:rPr lang="en-GB" sz="800" dirty="0">
                <a:cs typeface="Helvetica"/>
              </a:rPr>
              <a:t> y </a:t>
            </a:r>
            <a:r>
              <a:rPr lang="en-GB" sz="800" dirty="0" err="1">
                <a:cs typeface="Helvetica"/>
              </a:rPr>
              <a:t>Tecnológicas</a:t>
            </a:r>
            <a:r>
              <a:rPr lang="en-GB" sz="800" dirty="0">
                <a:cs typeface="Helvetica"/>
              </a:rPr>
              <a:t> (CIEMAT), Madrid, </a:t>
            </a:r>
            <a:r>
              <a:rPr lang="en-GB" sz="800" dirty="0" smtClean="0">
                <a:cs typeface="Helvetica"/>
              </a:rPr>
              <a:t>Spain; </a:t>
            </a:r>
            <a:r>
              <a:rPr lang="en-GB" sz="800" dirty="0">
                <a:cs typeface="Helvetica"/>
              </a:rPr>
              <a:t>Colorado State University, United </a:t>
            </a:r>
            <a:r>
              <a:rPr lang="en-GB" sz="800" dirty="0" smtClean="0">
                <a:cs typeface="Helvetica"/>
              </a:rPr>
              <a:t>States; </a:t>
            </a:r>
            <a:r>
              <a:rPr lang="en-GB" sz="800" dirty="0">
                <a:cs typeface="Helvetica"/>
              </a:rPr>
              <a:t>Czech Technical University, Czech </a:t>
            </a:r>
            <a:r>
              <a:rPr lang="en-GB" sz="800" dirty="0" smtClean="0">
                <a:cs typeface="Helvetica"/>
              </a:rPr>
              <a:t>Republic; </a:t>
            </a:r>
            <a:r>
              <a:rPr lang="en-GB" sz="800" dirty="0" err="1">
                <a:cs typeface="Helvetica"/>
              </a:rPr>
              <a:t>Dipartimento</a:t>
            </a:r>
            <a:r>
              <a:rPr lang="en-GB" sz="800" dirty="0">
                <a:cs typeface="Helvetica"/>
              </a:rPr>
              <a:t> de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 e </a:t>
            </a:r>
            <a:r>
              <a:rPr lang="en-GB" sz="800" dirty="0" err="1">
                <a:cs typeface="Helvetica"/>
              </a:rPr>
              <a:t>Astronomia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di Roma,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Dipartimento</a:t>
            </a:r>
            <a:r>
              <a:rPr lang="en-GB" sz="800" dirty="0">
                <a:cs typeface="Helvetica"/>
              </a:rPr>
              <a:t> di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 E. </a:t>
            </a:r>
            <a:r>
              <a:rPr lang="en-GB" sz="800" dirty="0" err="1">
                <a:cs typeface="Helvetica"/>
              </a:rPr>
              <a:t>Pancini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err="1">
                <a:cs typeface="Helvetica"/>
              </a:rPr>
              <a:t>Università</a:t>
            </a:r>
            <a:r>
              <a:rPr lang="en-GB" sz="800" dirty="0">
                <a:cs typeface="Helvetica"/>
              </a:rPr>
              <a:t> di Napoli Federico II,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Dipartimento</a:t>
            </a:r>
            <a:r>
              <a:rPr lang="en-GB" sz="800" dirty="0">
                <a:cs typeface="Helvetica"/>
              </a:rPr>
              <a:t> di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di Bari,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Dipartimento</a:t>
            </a:r>
            <a:r>
              <a:rPr lang="en-GB" sz="800" dirty="0">
                <a:cs typeface="Helvetica"/>
              </a:rPr>
              <a:t> di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di Bologna,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Dipartimento</a:t>
            </a:r>
            <a:r>
              <a:rPr lang="en-GB" sz="800" dirty="0">
                <a:cs typeface="Helvetica"/>
              </a:rPr>
              <a:t> di </a:t>
            </a:r>
            <a:r>
              <a:rPr lang="en-GB" sz="800" dirty="0" err="1">
                <a:cs typeface="Helvetica"/>
              </a:rPr>
              <a:t>Matematica</a:t>
            </a:r>
            <a:r>
              <a:rPr lang="en-GB" sz="800" dirty="0">
                <a:cs typeface="Helvetica"/>
              </a:rPr>
              <a:t> e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del </a:t>
            </a:r>
            <a:r>
              <a:rPr lang="en-GB" sz="800" dirty="0" err="1">
                <a:cs typeface="Helvetica"/>
              </a:rPr>
              <a:t>Salento</a:t>
            </a:r>
            <a:r>
              <a:rPr lang="en-GB" sz="800" dirty="0">
                <a:cs typeface="Helvetica"/>
              </a:rPr>
              <a:t>, Lecce,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Dipartimento</a:t>
            </a:r>
            <a:r>
              <a:rPr lang="en-GB" sz="800" dirty="0">
                <a:cs typeface="Helvetica"/>
              </a:rPr>
              <a:t> di </a:t>
            </a:r>
            <a:r>
              <a:rPr lang="en-GB" sz="800" dirty="0" err="1">
                <a:cs typeface="Helvetica"/>
              </a:rPr>
              <a:t>Matematica</a:t>
            </a:r>
            <a:r>
              <a:rPr lang="en-GB" sz="800" dirty="0">
                <a:cs typeface="Helvetica"/>
              </a:rPr>
              <a:t> e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Roma </a:t>
            </a:r>
            <a:r>
              <a:rPr lang="en-GB" sz="800" dirty="0" err="1">
                <a:cs typeface="Helvetica"/>
              </a:rPr>
              <a:t>Tre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Duke University,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ETH Zurich Institute for Particle Physics, </a:t>
            </a:r>
            <a:r>
              <a:rPr lang="en-GB" sz="800" dirty="0" smtClean="0">
                <a:cs typeface="Helvetica"/>
              </a:rPr>
              <a:t>Switzerland; </a:t>
            </a:r>
            <a:r>
              <a:rPr lang="en-GB" sz="800" dirty="0">
                <a:cs typeface="Helvetica"/>
              </a:rPr>
              <a:t>European Organization for Nuclear Res. (CERN), Federal University of ABC, Brazil, Fermi National Accelerator Lab.,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High Energy Accelerator Research Organization, Tsukuba, Japan, Indiana University, Bloomington,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INFN e </a:t>
            </a:r>
            <a:r>
              <a:rPr lang="en-GB" sz="800" dirty="0" err="1">
                <a:cs typeface="Helvetica"/>
              </a:rPr>
              <a:t>Laboratori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Nazionali</a:t>
            </a:r>
            <a:r>
              <a:rPr lang="en-GB" sz="800" dirty="0">
                <a:cs typeface="Helvetica"/>
              </a:rPr>
              <a:t> di </a:t>
            </a:r>
            <a:r>
              <a:rPr lang="en-GB" sz="800" dirty="0" err="1">
                <a:cs typeface="Helvetica"/>
              </a:rPr>
              <a:t>Frascati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INFN, LNGS, Assergi,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INFN, Rome,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INFN,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de Bari,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INFN,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di Lecce,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INFN,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di Pavia,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Institut</a:t>
            </a:r>
            <a:r>
              <a:rPr lang="en-GB" sz="800" dirty="0">
                <a:cs typeface="Helvetica"/>
              </a:rPr>
              <a:t> de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d'Altes</a:t>
            </a:r>
            <a:r>
              <a:rPr lang="en-GB" sz="800" dirty="0">
                <a:cs typeface="Helvetica"/>
              </a:rPr>
              <a:t> Energies (IFAE), </a:t>
            </a:r>
            <a:r>
              <a:rPr lang="en-GB" sz="800" dirty="0" err="1">
                <a:cs typeface="Helvetica"/>
              </a:rPr>
              <a:t>Bellaterra</a:t>
            </a:r>
            <a:r>
              <a:rPr lang="en-GB" sz="800" dirty="0">
                <a:cs typeface="Helvetica"/>
              </a:rPr>
              <a:t>, Barcelona, </a:t>
            </a:r>
            <a:r>
              <a:rPr lang="en-GB" sz="800" dirty="0" smtClean="0">
                <a:cs typeface="Helvetica"/>
              </a:rPr>
              <a:t>Spain; </a:t>
            </a:r>
            <a:r>
              <a:rPr lang="en-GB" sz="800" dirty="0">
                <a:cs typeface="Helvetica"/>
              </a:rPr>
              <a:t>Institute of </a:t>
            </a:r>
            <a:r>
              <a:rPr lang="en-GB" sz="800" dirty="0" err="1">
                <a:cs typeface="Helvetica"/>
              </a:rPr>
              <a:t>Theoritical</a:t>
            </a:r>
            <a:r>
              <a:rPr lang="en-GB" sz="800" dirty="0">
                <a:cs typeface="Helvetica"/>
              </a:rPr>
              <a:t> Physics and </a:t>
            </a:r>
            <a:r>
              <a:rPr lang="en-GB" sz="800" dirty="0" err="1">
                <a:cs typeface="Helvetica"/>
              </a:rPr>
              <a:t>Modeling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Armenia; </a:t>
            </a:r>
            <a:r>
              <a:rPr lang="en-GB" sz="800" dirty="0">
                <a:cs typeface="Helvetica"/>
              </a:rPr>
              <a:t>Joint Institute for Nuclear Research (JINR), Dubna, </a:t>
            </a:r>
            <a:r>
              <a:rPr lang="en-GB" sz="800" dirty="0" smtClean="0">
                <a:cs typeface="Helvetica"/>
              </a:rPr>
              <a:t>Russia; </a:t>
            </a:r>
            <a:r>
              <a:rPr lang="en-GB" sz="800" dirty="0">
                <a:cs typeface="Helvetica"/>
              </a:rPr>
              <a:t>Justus-Liebig-</a:t>
            </a:r>
            <a:r>
              <a:rPr lang="en-GB" sz="800" dirty="0" err="1">
                <a:cs typeface="Helvetica"/>
              </a:rPr>
              <a:t>Universität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Gießen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Germany; </a:t>
            </a:r>
            <a:r>
              <a:rPr lang="en-GB" sz="800" dirty="0">
                <a:cs typeface="Helvetica"/>
              </a:rPr>
              <a:t>Kansas University,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 err="1">
                <a:cs typeface="Helvetica"/>
              </a:rPr>
              <a:t>Laboratoire</a:t>
            </a:r>
            <a:r>
              <a:rPr lang="en-GB" sz="800" dirty="0">
                <a:cs typeface="Helvetica"/>
              </a:rPr>
              <a:t> de physique </a:t>
            </a:r>
            <a:r>
              <a:rPr lang="en-GB" sz="800" dirty="0" err="1">
                <a:cs typeface="Helvetica"/>
              </a:rPr>
              <a:t>nucléaire</a:t>
            </a:r>
            <a:r>
              <a:rPr lang="en-GB" sz="800" dirty="0">
                <a:cs typeface="Helvetica"/>
              </a:rPr>
              <a:t> et de </a:t>
            </a:r>
            <a:r>
              <a:rPr lang="en-GB" sz="800" dirty="0" err="1">
                <a:cs typeface="Helvetica"/>
              </a:rPr>
              <a:t>hautes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énergies</a:t>
            </a:r>
            <a:r>
              <a:rPr lang="en-GB" sz="800" dirty="0">
                <a:cs typeface="Helvetica"/>
              </a:rPr>
              <a:t> Paris (LPNHE),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 err="1">
                <a:cs typeface="Helvetica"/>
              </a:rPr>
              <a:t>Laboratori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Nazionali</a:t>
            </a:r>
            <a:r>
              <a:rPr lang="en-GB" sz="800" dirty="0">
                <a:cs typeface="Helvetica"/>
              </a:rPr>
              <a:t> del Gran </a:t>
            </a:r>
            <a:r>
              <a:rPr lang="en-GB" sz="800" dirty="0" err="1" smtClean="0">
                <a:cs typeface="Helvetica"/>
              </a:rPr>
              <a:t>Sasso</a:t>
            </a:r>
            <a:r>
              <a:rPr lang="en-GB" sz="800" dirty="0" smtClean="0">
                <a:cs typeface="Helvetica"/>
              </a:rPr>
              <a:t>, Italy; </a:t>
            </a:r>
            <a:r>
              <a:rPr lang="en-GB" sz="800" dirty="0">
                <a:cs typeface="Helvetica"/>
              </a:rPr>
              <a:t>Lancaster University,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Lawrence Berkeley National Lab., Berkeley,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 err="1">
                <a:cs typeface="Helvetica"/>
              </a:rPr>
              <a:t>Lebedev</a:t>
            </a:r>
            <a:r>
              <a:rPr lang="en-GB" sz="800" dirty="0">
                <a:cs typeface="Helvetica"/>
              </a:rPr>
              <a:t> Physical Institute of Russian Academy of Science, Moscow, Russia, </a:t>
            </a:r>
            <a:r>
              <a:rPr lang="en-GB" sz="800" dirty="0" err="1">
                <a:cs typeface="Helvetica"/>
              </a:rPr>
              <a:t>Lomonosov</a:t>
            </a:r>
            <a:r>
              <a:rPr lang="en-GB" sz="800" dirty="0">
                <a:cs typeface="Helvetica"/>
              </a:rPr>
              <a:t> Moscow State University, </a:t>
            </a:r>
            <a:r>
              <a:rPr lang="en-GB" sz="800" dirty="0" smtClean="0">
                <a:cs typeface="Helvetica"/>
              </a:rPr>
              <a:t>Russia; </a:t>
            </a:r>
            <a:r>
              <a:rPr lang="en-GB" sz="800" dirty="0">
                <a:cs typeface="Helvetica"/>
              </a:rPr>
              <a:t>Los Alamos National Laboratory,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Louisiana State University,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Michigan State University,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Middle East Technical University (METU), Ankara, Turkey, National Centre for Nuclear Research, </a:t>
            </a:r>
            <a:r>
              <a:rPr lang="en-GB" sz="800" dirty="0" err="1">
                <a:cs typeface="Helvetica"/>
              </a:rPr>
              <a:t>Otwock</a:t>
            </a:r>
            <a:r>
              <a:rPr lang="en-GB" sz="800" dirty="0">
                <a:cs typeface="Helvetica"/>
              </a:rPr>
              <a:t>, Poland, National </a:t>
            </a:r>
            <a:r>
              <a:rPr lang="en-GB" sz="800" dirty="0" err="1">
                <a:cs typeface="Helvetica"/>
              </a:rPr>
              <a:t>Taras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Schevchenko</a:t>
            </a:r>
            <a:r>
              <a:rPr lang="en-GB" sz="800" dirty="0">
                <a:cs typeface="Helvetica"/>
              </a:rPr>
              <a:t> University of Kyiv, Ukraine, National Technical University of Athens, NTUA, </a:t>
            </a:r>
            <a:r>
              <a:rPr lang="en-GB" sz="800" dirty="0" smtClean="0">
                <a:cs typeface="Helvetica"/>
              </a:rPr>
              <a:t>Greece; </a:t>
            </a:r>
            <a:r>
              <a:rPr lang="en-GB" sz="800" dirty="0">
                <a:cs typeface="Helvetica"/>
              </a:rPr>
              <a:t>OMEGA </a:t>
            </a:r>
            <a:r>
              <a:rPr lang="en-GB" sz="800" dirty="0" err="1">
                <a:cs typeface="Helvetica"/>
              </a:rPr>
              <a:t>Ecole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Polytechnique</a:t>
            </a:r>
            <a:r>
              <a:rPr lang="en-GB" sz="800" dirty="0">
                <a:cs typeface="Helvetica"/>
              </a:rPr>
              <a:t> IN2P3 / CNRS,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>
                <a:cs typeface="Helvetica"/>
              </a:rPr>
              <a:t>Princeton University,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Roma 2,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>
                <a:cs typeface="Helvetica"/>
              </a:rPr>
              <a:t>Ruder </a:t>
            </a:r>
            <a:r>
              <a:rPr lang="en-GB" sz="800" dirty="0" err="1">
                <a:cs typeface="Helvetica"/>
              </a:rPr>
              <a:t>Boskovic</a:t>
            </a:r>
            <a:r>
              <a:rPr lang="en-GB" sz="800" dirty="0">
                <a:cs typeface="Helvetica"/>
              </a:rPr>
              <a:t> Institute, Zagreb, Croatia, Russian Academy of Sciences  - Institute for Nuclear Research, </a:t>
            </a:r>
            <a:r>
              <a:rPr lang="en-GB" sz="800" dirty="0" smtClean="0">
                <a:cs typeface="Helvetica"/>
              </a:rPr>
              <a:t>Russia; </a:t>
            </a:r>
            <a:r>
              <a:rPr lang="en-GB" sz="800" dirty="0">
                <a:cs typeface="Helvetica"/>
              </a:rPr>
              <a:t>SLAC National Accelerator  Laboratory,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South Dakota School of Mines and Technology, Rapid City,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Southern Methodist University, Dallas,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State University of New York (</a:t>
            </a:r>
            <a:r>
              <a:rPr lang="en-GB" sz="800" dirty="0" err="1">
                <a:cs typeface="Helvetica"/>
              </a:rPr>
              <a:t>Stonybrook</a:t>
            </a:r>
            <a:r>
              <a:rPr lang="en-GB" sz="800" dirty="0">
                <a:cs typeface="Helvetica"/>
              </a:rPr>
              <a:t>),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STFC - Rutherford Appleton Lab.  - Rutherford Appleton Laboratory,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Theoretical Nuclear Physics Research Group, Department of Physics and Astronomy, Ghent University, </a:t>
            </a:r>
            <a:r>
              <a:rPr lang="en-GB" sz="800" dirty="0" smtClean="0">
                <a:cs typeface="Helvetica"/>
              </a:rPr>
              <a:t>Belgium; </a:t>
            </a:r>
            <a:r>
              <a:rPr lang="en-GB" sz="800" dirty="0">
                <a:cs typeface="Helvetica"/>
              </a:rPr>
              <a:t>Univ. of Valencia and CSIC  - </a:t>
            </a:r>
            <a:r>
              <a:rPr lang="en-GB" sz="800" dirty="0" err="1">
                <a:cs typeface="Helvetica"/>
              </a:rPr>
              <a:t>Instituto</a:t>
            </a:r>
            <a:r>
              <a:rPr lang="en-GB" sz="800" dirty="0">
                <a:cs typeface="Helvetica"/>
              </a:rPr>
              <a:t> de </a:t>
            </a:r>
            <a:r>
              <a:rPr lang="en-GB" sz="800" dirty="0" err="1">
                <a:cs typeface="Helvetica"/>
              </a:rPr>
              <a:t>Fisica</a:t>
            </a:r>
            <a:r>
              <a:rPr lang="en-GB" sz="800" dirty="0">
                <a:cs typeface="Helvetica"/>
              </a:rPr>
              <a:t> Corpuscular (IFIC), </a:t>
            </a:r>
            <a:r>
              <a:rPr lang="en-GB" sz="800" dirty="0" smtClean="0">
                <a:cs typeface="Helvetica"/>
              </a:rPr>
              <a:t>Spain;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&amp; INFN, Milano-</a:t>
            </a:r>
            <a:r>
              <a:rPr lang="en-GB" sz="800" dirty="0" err="1">
                <a:cs typeface="Helvetica"/>
              </a:rPr>
              <a:t>Bicocca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Università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degli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Studi</a:t>
            </a:r>
            <a:r>
              <a:rPr lang="en-GB" sz="800" dirty="0">
                <a:cs typeface="Helvetica"/>
              </a:rPr>
              <a:t>  e INFN Milano -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di Milano,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e INFN, Bologna  -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di Bologna (INFN) 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e INFN, Catania  -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di Catania,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e INFN, Napoli  - </a:t>
            </a:r>
            <a:r>
              <a:rPr lang="en-GB" sz="800" dirty="0" err="1">
                <a:cs typeface="Helvetica"/>
              </a:rPr>
              <a:t>Sezione</a:t>
            </a:r>
            <a:r>
              <a:rPr lang="en-GB" sz="800" dirty="0">
                <a:cs typeface="Helvetica"/>
              </a:rPr>
              <a:t> di Napoli (INFN) , </a:t>
            </a:r>
            <a:r>
              <a:rPr lang="en-GB" sz="800" dirty="0" smtClean="0">
                <a:cs typeface="Helvetica"/>
              </a:rPr>
              <a:t>Italy; </a:t>
            </a:r>
            <a:r>
              <a:rPr lang="en-GB" sz="800" dirty="0" err="1">
                <a:cs typeface="Helvetica"/>
              </a:rPr>
              <a:t>Universita</a:t>
            </a:r>
            <a:r>
              <a:rPr lang="en-GB" sz="800" dirty="0">
                <a:cs typeface="Helvetica"/>
              </a:rPr>
              <a:t> e INFN, </a:t>
            </a:r>
            <a:r>
              <a:rPr lang="en-GB" sz="800" dirty="0" err="1" smtClean="0">
                <a:cs typeface="Helvetica"/>
              </a:rPr>
              <a:t>Padova</a:t>
            </a:r>
            <a:r>
              <a:rPr lang="en-GB" sz="800" dirty="0" smtClean="0">
                <a:cs typeface="Helvetica"/>
              </a:rPr>
              <a:t>, Italy; </a:t>
            </a:r>
            <a:r>
              <a:rPr lang="en-GB" sz="800" dirty="0" err="1">
                <a:cs typeface="Helvetica"/>
              </a:rPr>
              <a:t>Universitaet</a:t>
            </a:r>
            <a:r>
              <a:rPr lang="en-GB" sz="800" dirty="0">
                <a:cs typeface="Helvetica"/>
              </a:rPr>
              <a:t> Bern  - </a:t>
            </a:r>
            <a:r>
              <a:rPr lang="en-GB" sz="800" dirty="0" err="1">
                <a:cs typeface="Helvetica"/>
              </a:rPr>
              <a:t>Laboratorium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fuer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Hochenergiephysik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Switzerland; </a:t>
            </a:r>
            <a:r>
              <a:rPr lang="en-GB" sz="800" dirty="0" err="1">
                <a:cs typeface="Helvetica"/>
              </a:rPr>
              <a:t>Universite</a:t>
            </a:r>
            <a:r>
              <a:rPr lang="en-GB" sz="800" dirty="0">
                <a:cs typeface="Helvetica"/>
              </a:rPr>
              <a:t> Claude Bernard-Lyon I  - </a:t>
            </a:r>
            <a:r>
              <a:rPr lang="en-GB" sz="800" dirty="0" err="1">
                <a:cs typeface="Helvetica"/>
              </a:rPr>
              <a:t>Institut</a:t>
            </a:r>
            <a:r>
              <a:rPr lang="en-GB" sz="800" dirty="0">
                <a:cs typeface="Helvetica"/>
              </a:rPr>
              <a:t> de Physique </a:t>
            </a:r>
            <a:r>
              <a:rPr lang="en-GB" sz="800" dirty="0" err="1">
                <a:cs typeface="Helvetica"/>
              </a:rPr>
              <a:t>Nucleaire</a:t>
            </a:r>
            <a:r>
              <a:rPr lang="en-GB" sz="800" dirty="0">
                <a:cs typeface="Helvetica"/>
              </a:rPr>
              <a:t> de Lyon,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 err="1">
                <a:cs typeface="Helvetica"/>
              </a:rPr>
              <a:t>Universite</a:t>
            </a:r>
            <a:r>
              <a:rPr lang="en-GB" sz="800" dirty="0">
                <a:cs typeface="Helvetica"/>
              </a:rPr>
              <a:t> de Geneve  - Dept. de Phys. </a:t>
            </a:r>
            <a:r>
              <a:rPr lang="en-GB" sz="800" dirty="0" err="1">
                <a:cs typeface="Helvetica"/>
              </a:rPr>
              <a:t>Nucl</a:t>
            </a:r>
            <a:r>
              <a:rPr lang="en-GB" sz="800" dirty="0">
                <a:cs typeface="Helvetica"/>
              </a:rPr>
              <a:t>. et </a:t>
            </a:r>
            <a:r>
              <a:rPr lang="en-GB" sz="800" dirty="0" err="1">
                <a:cs typeface="Helvetica"/>
              </a:rPr>
              <a:t>Corpuscul</a:t>
            </a:r>
            <a:r>
              <a:rPr lang="en-GB" sz="800" dirty="0">
                <a:cs typeface="Helvetica"/>
              </a:rPr>
              <a:t>., </a:t>
            </a:r>
            <a:r>
              <a:rPr lang="en-GB" sz="800" dirty="0" smtClean="0">
                <a:cs typeface="Helvetica"/>
              </a:rPr>
              <a:t>Switzerland; </a:t>
            </a:r>
            <a:r>
              <a:rPr lang="en-GB" sz="800" dirty="0" err="1">
                <a:cs typeface="Helvetica"/>
              </a:rPr>
              <a:t>Universite</a:t>
            </a:r>
            <a:r>
              <a:rPr lang="en-GB" sz="800" dirty="0">
                <a:cs typeface="Helvetica"/>
              </a:rPr>
              <a:t> de Paris VII  - </a:t>
            </a:r>
            <a:r>
              <a:rPr lang="en-GB" sz="800" dirty="0" err="1">
                <a:cs typeface="Helvetica"/>
              </a:rPr>
              <a:t>Laboratoire</a:t>
            </a:r>
            <a:r>
              <a:rPr lang="en-GB" sz="800" dirty="0">
                <a:cs typeface="Helvetica"/>
              </a:rPr>
              <a:t> APC - </a:t>
            </a:r>
            <a:r>
              <a:rPr lang="en-GB" sz="800" dirty="0" err="1">
                <a:cs typeface="Helvetica"/>
              </a:rPr>
              <a:t>Astroparticules</a:t>
            </a:r>
            <a:r>
              <a:rPr lang="en-GB" sz="800" dirty="0">
                <a:cs typeface="Helvetica"/>
              </a:rPr>
              <a:t> et </a:t>
            </a:r>
            <a:r>
              <a:rPr lang="en-GB" sz="800" dirty="0" err="1">
                <a:cs typeface="Helvetica"/>
              </a:rPr>
              <a:t>Cosmologie</a:t>
            </a:r>
            <a:r>
              <a:rPr lang="en-GB" sz="800" dirty="0">
                <a:cs typeface="Helvetica"/>
              </a:rPr>
              <a:t>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 err="1">
                <a:cs typeface="Helvetica"/>
              </a:rPr>
              <a:t>Université</a:t>
            </a:r>
            <a:r>
              <a:rPr lang="en-GB" sz="800" dirty="0">
                <a:cs typeface="Helvetica"/>
              </a:rPr>
              <a:t> Paris Diderot,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 err="1">
                <a:cs typeface="Helvetica"/>
              </a:rPr>
              <a:t>Université</a:t>
            </a:r>
            <a:r>
              <a:rPr lang="en-GB" sz="800" dirty="0">
                <a:cs typeface="Helvetica"/>
              </a:rPr>
              <a:t> Pierre et Marie Curie (UPMC) et Paris Diderot,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 err="1">
                <a:cs typeface="Helvetica"/>
              </a:rPr>
              <a:t>Université</a:t>
            </a:r>
            <a:r>
              <a:rPr lang="en-GB" sz="800" dirty="0">
                <a:cs typeface="Helvetica"/>
              </a:rPr>
              <a:t> </a:t>
            </a:r>
            <a:r>
              <a:rPr lang="en-GB" sz="800" dirty="0" err="1">
                <a:cs typeface="Helvetica"/>
              </a:rPr>
              <a:t>Savoie</a:t>
            </a:r>
            <a:r>
              <a:rPr lang="en-GB" sz="800" dirty="0">
                <a:cs typeface="Helvetica"/>
              </a:rPr>
              <a:t> Mont Blanc, </a:t>
            </a:r>
            <a:r>
              <a:rPr lang="en-GB" sz="800" dirty="0" smtClean="0">
                <a:cs typeface="Helvetica"/>
              </a:rPr>
              <a:t>France; </a:t>
            </a:r>
            <a:r>
              <a:rPr lang="en-GB" sz="800" dirty="0">
                <a:cs typeface="Helvetica"/>
              </a:rPr>
              <a:t>University of Bristol,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California </a:t>
            </a:r>
            <a:r>
              <a:rPr lang="en-GB" sz="800" dirty="0" smtClean="0">
                <a:cs typeface="Helvetica"/>
              </a:rPr>
              <a:t>Davis, United States; </a:t>
            </a:r>
            <a:r>
              <a:rPr lang="en-GB" sz="800" dirty="0">
                <a:cs typeface="Helvetica"/>
              </a:rPr>
              <a:t>University of California Los Angeles,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California, Berkeley,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California, Irvine,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Cambridge,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Glasgow,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Hawaii, Honolulu,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Houston,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Jyvaskyla  - Department of Physics, Finland, University of Liverpool,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London  - University College London,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Manchester,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Minnesota,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Minnesota, Duluth,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Oulu, Finland, University of Oxford  - Particle Physics,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Pennsylvania, Philadelphia,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Pittsburgh,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Seville, </a:t>
            </a:r>
            <a:r>
              <a:rPr lang="en-GB" sz="800" dirty="0" smtClean="0">
                <a:cs typeface="Helvetica"/>
              </a:rPr>
              <a:t>Spain; </a:t>
            </a:r>
            <a:r>
              <a:rPr lang="en-GB" sz="800" dirty="0">
                <a:cs typeface="Helvetica"/>
              </a:rPr>
              <a:t>University of Sheffield,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Sofia, Department of Physics, Bulgaria, University of Sussex,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Texas, Arlington,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University of Warwick, </a:t>
            </a:r>
            <a:r>
              <a:rPr lang="en-GB" sz="800" dirty="0" smtClean="0">
                <a:cs typeface="Helvetica"/>
              </a:rPr>
              <a:t>United Kingdom; </a:t>
            </a:r>
            <a:r>
              <a:rPr lang="en-GB" sz="800" dirty="0">
                <a:cs typeface="Helvetica"/>
              </a:rPr>
              <a:t>University of Wisconsin, Madison,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Virginia Tech,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Warsaw University of Technology, Poland, William &amp; Mary College, </a:t>
            </a:r>
            <a:r>
              <a:rPr lang="en-GB" sz="800" dirty="0" smtClean="0">
                <a:cs typeface="Helvetica"/>
              </a:rPr>
              <a:t>United States; </a:t>
            </a:r>
            <a:r>
              <a:rPr lang="en-GB" sz="800" dirty="0">
                <a:cs typeface="Helvetica"/>
              </a:rPr>
              <a:t>Yale University, United </a:t>
            </a:r>
            <a:r>
              <a:rPr lang="en-GB" sz="800" dirty="0" smtClean="0">
                <a:cs typeface="Helvetica"/>
              </a:rPr>
              <a:t>States;</a:t>
            </a:r>
            <a:endParaRPr lang="en-US" sz="800" dirty="0">
              <a:cs typeface="Helvetica"/>
            </a:endParaRPr>
          </a:p>
          <a:p>
            <a:pPr marL="0" indent="0" algn="just">
              <a:buNone/>
            </a:pPr>
            <a:endParaRPr lang="en-US" sz="800" dirty="0"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550" y="2957296"/>
            <a:ext cx="379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130 institutions involved (MOU)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45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Detectors generic R&amp;D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Short Baseline Neutrino Experiments (US based)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Long Baseline Intensity Facilities (US and Japan)  </a:t>
            </a:r>
            <a:r>
              <a:rPr lang="mr-IN" dirty="0" smtClean="0"/>
              <a:t>…</a:t>
            </a:r>
            <a:r>
              <a:rPr lang="en-US" dirty="0" smtClean="0"/>
              <a:t>. Neutrino Physics and </a:t>
            </a:r>
            <a:r>
              <a:rPr lang="en-US" dirty="0"/>
              <a:t>P</a:t>
            </a:r>
            <a:r>
              <a:rPr lang="en-US" dirty="0" smtClean="0"/>
              <a:t>roton Decay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000090"/>
                </a:solidFill>
              </a:rPr>
              <a:t>Near Detectors for Neutrino Oscillation experiments (Baby Mind, T2K upgrade, DUNE, ND forum at CERN)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LAr Dark Matter future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698" y="-123916"/>
            <a:ext cx="4911522" cy="3392213"/>
          </a:xfrm>
          <a:prstGeom prst="rect">
            <a:avLst/>
          </a:prstGeom>
        </p:spPr>
      </p:pic>
      <p:pic>
        <p:nvPicPr>
          <p:cNvPr id="6" name="Picture 5" descr="DSC002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39821" cy="3237317"/>
          </a:xfrm>
          <a:prstGeom prst="rect">
            <a:avLst/>
          </a:prstGeom>
        </p:spPr>
      </p:pic>
      <p:pic>
        <p:nvPicPr>
          <p:cNvPr id="7" name="Picture 6" descr="neutnas00.cern.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86" y="3225787"/>
            <a:ext cx="7279576" cy="35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74"/>
            <a:ext cx="8229600" cy="1143000"/>
          </a:xfrm>
        </p:spPr>
        <p:txBody>
          <a:bodyPr/>
          <a:lstStyle/>
          <a:p>
            <a:r>
              <a:rPr lang="en-US" dirty="0" smtClean="0"/>
              <a:t>EU-ATTRACT project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3065" y="1158493"/>
            <a:ext cx="268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www.attract-eu.org</a:t>
            </a:r>
            <a:endParaRPr lang="en-US" dirty="0"/>
          </a:p>
        </p:txBody>
      </p:sp>
      <p:pic>
        <p:nvPicPr>
          <p:cNvPr id="7" name="Picture 6" descr="Screen Shot 2017-12-14 at 06.4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230"/>
            <a:ext cx="9144000" cy="51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8622" y="-417195"/>
            <a:ext cx="9035378" cy="7079555"/>
            <a:chOff x="144829" y="-417195"/>
            <a:chExt cx="12047171" cy="7079555"/>
          </a:xfrm>
        </p:grpSpPr>
        <p:grpSp>
          <p:nvGrpSpPr>
            <p:cNvPr id="14" name="Group 13"/>
            <p:cNvGrpSpPr/>
            <p:nvPr/>
          </p:nvGrpSpPr>
          <p:grpSpPr>
            <a:xfrm>
              <a:off x="144829" y="-417195"/>
              <a:ext cx="11718036" cy="6870032"/>
              <a:chOff x="253113" y="-182661"/>
              <a:chExt cx="11718036" cy="687003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88"/>
              <a:stretch/>
            </p:blipFill>
            <p:spPr>
              <a:xfrm>
                <a:off x="5367456" y="-182661"/>
                <a:ext cx="3246213" cy="6858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113" y="361233"/>
                <a:ext cx="3848986" cy="23093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32996">
                <a:off x="3061002" y="1546648"/>
                <a:ext cx="4762500" cy="47625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166"/>
              <a:stretch/>
            </p:blipFill>
            <p:spPr>
              <a:xfrm>
                <a:off x="3268350" y="-170629"/>
                <a:ext cx="2417125" cy="6858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6740" y="2670625"/>
                <a:ext cx="3944409" cy="2838542"/>
              </a:xfrm>
              <a:prstGeom prst="rect">
                <a:avLst/>
              </a:prstGeom>
              <a:effectLst>
                <a:softEdge rad="31750"/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02418" y="2468641"/>
              <a:ext cx="3986829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 smtClean="0">
                  <a:latin typeface="Berlin Sans FB Demi" panose="020E0802020502020306" pitchFamily="34" charset="0"/>
                </a:rPr>
                <a:t>From </a:t>
              </a:r>
            </a:p>
            <a:p>
              <a:r>
                <a:rPr lang="en-GB" sz="4800" dirty="0" smtClean="0">
                  <a:latin typeface="Berlin Sans FB Demi" panose="020E0802020502020306" pitchFamily="34" charset="0"/>
                </a:rPr>
                <a:t>Open </a:t>
              </a:r>
            </a:p>
            <a:p>
              <a:r>
                <a:rPr lang="en-GB" sz="4800" dirty="0" smtClean="0">
                  <a:latin typeface="Berlin Sans FB Demi" panose="020E0802020502020306" pitchFamily="34" charset="0"/>
                </a:rPr>
                <a:t>Science…</a:t>
              </a:r>
              <a:endParaRPr lang="en-GB" sz="48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89248" y="5831363"/>
              <a:ext cx="80027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 smtClean="0">
                  <a:latin typeface="Berlin Sans FB Demi" panose="020E0802020502020306" pitchFamily="34" charset="0"/>
                </a:rPr>
                <a:t>…to Open Innovation</a:t>
              </a:r>
              <a:endParaRPr lang="en-GB" sz="4800" dirty="0"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78852" y="33518"/>
            <a:ext cx="8848116" cy="6563722"/>
            <a:chOff x="371802" y="33518"/>
            <a:chExt cx="11797489" cy="656372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170" y="4690698"/>
              <a:ext cx="5039395" cy="1858276"/>
            </a:xfrm>
            <a:prstGeom prst="rect">
              <a:avLst/>
            </a:prstGeom>
          </p:spPr>
        </p:pic>
        <p:grpSp>
          <p:nvGrpSpPr>
            <p:cNvPr id="60" name="Group 59"/>
            <p:cNvGrpSpPr/>
            <p:nvPr/>
          </p:nvGrpSpPr>
          <p:grpSpPr>
            <a:xfrm>
              <a:off x="371802" y="33518"/>
              <a:ext cx="11797489" cy="6563722"/>
              <a:chOff x="-97430" y="436574"/>
              <a:chExt cx="11797489" cy="656372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832171" y="1192479"/>
                <a:ext cx="4676775" cy="4676775"/>
                <a:chOff x="3576638" y="1095374"/>
                <a:chExt cx="4676775" cy="4676775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woPt" dir="t"/>
              </a:scene3d>
            </p:grpSpPr>
            <p:sp>
              <p:nvSpPr>
                <p:cNvPr id="4" name="Block Arc 3"/>
                <p:cNvSpPr/>
                <p:nvPr/>
              </p:nvSpPr>
              <p:spPr>
                <a:xfrm>
                  <a:off x="3576638" y="1095374"/>
                  <a:ext cx="4676775" cy="4676775"/>
                </a:xfrm>
                <a:prstGeom prst="blockArc">
                  <a:avLst>
                    <a:gd name="adj1" fmla="val 10800000"/>
                    <a:gd name="adj2" fmla="val 16195171"/>
                    <a:gd name="adj3" fmla="val 13747"/>
                  </a:avLst>
                </a:prstGeom>
                <a:ln w="38100">
                  <a:solidFill>
                    <a:schemeClr val="bg1"/>
                  </a:solidFill>
                </a:ln>
                <a:sp3d extrusionH="508000" prstMaterial="matte">
                  <a:bevelT prst="convex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askerville Old Face" panose="02020602080505020303" pitchFamily="18" charset="0"/>
                  </a:endParaRPr>
                </a:p>
              </p:txBody>
            </p:sp>
            <p:sp>
              <p:nvSpPr>
                <p:cNvPr id="5" name="Block Arc 4"/>
                <p:cNvSpPr/>
                <p:nvPr/>
              </p:nvSpPr>
              <p:spPr>
                <a:xfrm rot="5400000">
                  <a:off x="3576638" y="1095374"/>
                  <a:ext cx="4676775" cy="4676775"/>
                </a:xfrm>
                <a:prstGeom prst="blockArc">
                  <a:avLst>
                    <a:gd name="adj1" fmla="val 10800000"/>
                    <a:gd name="adj2" fmla="val 16195171"/>
                    <a:gd name="adj3" fmla="val 13747"/>
                  </a:avLst>
                </a:prstGeom>
                <a:ln w="38100">
                  <a:solidFill>
                    <a:schemeClr val="bg1"/>
                  </a:solidFill>
                </a:ln>
                <a:sp3d extrusionH="508000" prstMaterial="matte">
                  <a:bevelT prst="convex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askerville Old Face" panose="02020602080505020303" pitchFamily="18" charset="0"/>
                  </a:endParaRPr>
                </a:p>
              </p:txBody>
            </p:sp>
            <p:sp>
              <p:nvSpPr>
                <p:cNvPr id="6" name="Block Arc 5"/>
                <p:cNvSpPr/>
                <p:nvPr/>
              </p:nvSpPr>
              <p:spPr>
                <a:xfrm rot="16200000" flipV="1">
                  <a:off x="3576638" y="1095374"/>
                  <a:ext cx="4676775" cy="4676775"/>
                </a:xfrm>
                <a:prstGeom prst="blockArc">
                  <a:avLst>
                    <a:gd name="adj1" fmla="val 10800000"/>
                    <a:gd name="adj2" fmla="val 16195171"/>
                    <a:gd name="adj3" fmla="val 13747"/>
                  </a:avLst>
                </a:prstGeom>
                <a:ln w="38100">
                  <a:solidFill>
                    <a:schemeClr val="bg1"/>
                  </a:solidFill>
                </a:ln>
                <a:sp3d extrusionH="508000" prstMaterial="matte">
                  <a:bevelT prst="convex"/>
                </a:sp3d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askerville Old Face" panose="02020602080505020303" pitchFamily="18" charset="0"/>
                  </a:endParaRPr>
                </a:p>
              </p:txBody>
            </p:sp>
            <p:sp>
              <p:nvSpPr>
                <p:cNvPr id="7" name="Block Arc 6"/>
                <p:cNvSpPr/>
                <p:nvPr/>
              </p:nvSpPr>
              <p:spPr>
                <a:xfrm flipV="1">
                  <a:off x="3576638" y="1095374"/>
                  <a:ext cx="4676775" cy="4676775"/>
                </a:xfrm>
                <a:prstGeom prst="blockArc">
                  <a:avLst>
                    <a:gd name="adj1" fmla="val 10800000"/>
                    <a:gd name="adj2" fmla="val 16195171"/>
                    <a:gd name="adj3" fmla="val 13747"/>
                  </a:avLst>
                </a:prstGeom>
                <a:ln w="38100">
                  <a:solidFill>
                    <a:schemeClr val="bg1"/>
                  </a:solidFill>
                </a:ln>
                <a:sp3d extrusionH="508000" prstMaterial="matte">
                  <a:bevelT prst="convex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  <a:latin typeface="Baskerville Old Face" panose="02020602080505020303" pitchFamily="18" charset="0"/>
                  </a:endParaRPr>
                </a:p>
              </p:txBody>
            </p:sp>
          </p:grpSp>
          <p:sp>
            <p:nvSpPr>
              <p:cNvPr id="9" name="Oval 8"/>
              <p:cNvSpPr/>
              <p:nvPr/>
            </p:nvSpPr>
            <p:spPr>
              <a:xfrm>
                <a:off x="3107342" y="3377117"/>
                <a:ext cx="169932" cy="153749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85592" y="2291436"/>
                <a:ext cx="169932" cy="153749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074884" y="3406829"/>
                <a:ext cx="169932" cy="153749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85592" y="4580133"/>
                <a:ext cx="169932" cy="153749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Baskerville Old Face" panose="02020602080505020303" pitchFamily="18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583469" y="824163"/>
                <a:ext cx="2930623" cy="1467273"/>
                <a:chOff x="3583469" y="824163"/>
                <a:chExt cx="2930623" cy="1467273"/>
              </a:xfrm>
            </p:grpSpPr>
            <p:cxnSp>
              <p:nvCxnSpPr>
                <p:cNvPr id="14" name="Straight Connector 13"/>
                <p:cNvCxnSpPr>
                  <a:stCxn id="10" idx="0"/>
                </p:cNvCxnSpPr>
                <p:nvPr/>
              </p:nvCxnSpPr>
              <p:spPr>
                <a:xfrm flipV="1">
                  <a:off x="5170558" y="824163"/>
                  <a:ext cx="1343534" cy="14672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583469" y="824163"/>
                  <a:ext cx="293062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 flipV="1">
                <a:off x="3033740" y="4676879"/>
                <a:ext cx="2080889" cy="895331"/>
                <a:chOff x="3017546" y="1444411"/>
                <a:chExt cx="2080889" cy="895331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4567731" y="1462570"/>
                  <a:ext cx="530704" cy="8771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017546" y="1444411"/>
                  <a:ext cx="1540701" cy="181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 flipH="1">
                <a:off x="316092" y="1436380"/>
                <a:ext cx="2783157" cy="2017611"/>
                <a:chOff x="5170558" y="273825"/>
                <a:chExt cx="2783157" cy="2017611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5170558" y="273825"/>
                  <a:ext cx="926951" cy="20176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097509" y="273825"/>
                  <a:ext cx="185620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7237821" y="2738119"/>
                <a:ext cx="3942043" cy="658076"/>
                <a:chOff x="5166512" y="1548856"/>
                <a:chExt cx="3942043" cy="658076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5166512" y="1548856"/>
                  <a:ext cx="542250" cy="658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5708762" y="1548856"/>
                  <a:ext cx="3399793" cy="81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489019" y="712697"/>
                <a:ext cx="20145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Baskerville Old Face" panose="02020602080505020303" pitchFamily="18" charset="0"/>
                  </a:rPr>
                  <a:t>Research </a:t>
                </a:r>
              </a:p>
              <a:p>
                <a:r>
                  <a:rPr lang="en-GB" dirty="0" smtClean="0">
                    <a:latin typeface="Baskerville Old Face" panose="02020602080505020303" pitchFamily="18" charset="0"/>
                  </a:rPr>
                  <a:t>Infrastructures</a:t>
                </a:r>
                <a:endParaRPr lang="en-GB" dirty="0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210020" y="5193798"/>
                <a:ext cx="1272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Baskerville Old Face" panose="02020602080505020303" pitchFamily="18" charset="0"/>
                  </a:rPr>
                  <a:t>Industry</a:t>
                </a:r>
                <a:endParaRPr lang="en-GB" dirty="0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180408" y="436574"/>
                <a:ext cx="3810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Baskerville Old Face" panose="02020602080505020303" pitchFamily="18" charset="0"/>
                  </a:rPr>
                  <a:t>Business &amp; Innovation Experts</a:t>
                </a:r>
                <a:endParaRPr lang="en-GB" dirty="0"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051196" y="2368310"/>
                <a:ext cx="3648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Baskerville Old Face" panose="02020602080505020303" pitchFamily="18" charset="0"/>
                  </a:rPr>
                  <a:t>Public &amp; Private Investment</a:t>
                </a:r>
                <a:endParaRPr lang="en-GB" dirty="0">
                  <a:latin typeface="Baskerville Old Face" panose="02020602080505020303" pitchFamily="18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774" y="5646892"/>
                <a:ext cx="1453794" cy="135340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2107" y="931733"/>
                <a:ext cx="835429" cy="69619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8744" y="897684"/>
                <a:ext cx="1526691" cy="645572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078" y="2988633"/>
                <a:ext cx="951530" cy="93071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2" y="2918724"/>
                <a:ext cx="860934" cy="112395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430" y="1577305"/>
                <a:ext cx="953980" cy="107076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661" y="1413925"/>
                <a:ext cx="1887913" cy="142744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29" y="4172318"/>
                <a:ext cx="1656065" cy="71302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286" y="4982803"/>
                <a:ext cx="1002906" cy="100290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6405" y="2899863"/>
                <a:ext cx="2852481" cy="99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13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16538" b="2967"/>
          <a:stretch/>
        </p:blipFill>
        <p:spPr>
          <a:xfrm rot="5154839" flipV="1">
            <a:off x="53338" y="-864250"/>
            <a:ext cx="7132477" cy="8022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4486" y="303447"/>
            <a:ext cx="5433197" cy="5536443"/>
            <a:chOff x="779315" y="303446"/>
            <a:chExt cx="7244262" cy="5536443"/>
          </a:xfrm>
        </p:grpSpPr>
        <p:sp>
          <p:nvSpPr>
            <p:cNvPr id="13" name="Freeform 12"/>
            <p:cNvSpPr/>
            <p:nvPr/>
          </p:nvSpPr>
          <p:spPr>
            <a:xfrm rot="294472">
              <a:off x="1782083" y="4703997"/>
              <a:ext cx="5337681" cy="806115"/>
            </a:xfrm>
            <a:custGeom>
              <a:avLst/>
              <a:gdLst>
                <a:gd name="connsiteX0" fmla="*/ 0 w 6087979"/>
                <a:gd name="connsiteY0" fmla="*/ 806115 h 806115"/>
                <a:gd name="connsiteX1" fmla="*/ 733927 w 6087979"/>
                <a:gd name="connsiteY1" fmla="*/ 601579 h 806115"/>
                <a:gd name="connsiteX2" fmla="*/ 1804737 w 6087979"/>
                <a:gd name="connsiteY2" fmla="*/ 348915 h 806115"/>
                <a:gd name="connsiteX3" fmla="*/ 3260558 w 6087979"/>
                <a:gd name="connsiteY3" fmla="*/ 216568 h 806115"/>
                <a:gd name="connsiteX4" fmla="*/ 4812632 w 6087979"/>
                <a:gd name="connsiteY4" fmla="*/ 192505 h 806115"/>
                <a:gd name="connsiteX5" fmla="*/ 6087979 w 6087979"/>
                <a:gd name="connsiteY5" fmla="*/ 0 h 80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7979" h="806115">
                  <a:moveTo>
                    <a:pt x="0" y="806115"/>
                  </a:moveTo>
                  <a:cubicBezTo>
                    <a:pt x="216569" y="741947"/>
                    <a:pt x="433138" y="677779"/>
                    <a:pt x="733927" y="601579"/>
                  </a:cubicBezTo>
                  <a:cubicBezTo>
                    <a:pt x="1034716" y="525379"/>
                    <a:pt x="1383632" y="413083"/>
                    <a:pt x="1804737" y="348915"/>
                  </a:cubicBezTo>
                  <a:cubicBezTo>
                    <a:pt x="2225842" y="284747"/>
                    <a:pt x="2759242" y="242636"/>
                    <a:pt x="3260558" y="216568"/>
                  </a:cubicBezTo>
                  <a:cubicBezTo>
                    <a:pt x="3761874" y="190500"/>
                    <a:pt x="4341395" y="228600"/>
                    <a:pt x="4812632" y="192505"/>
                  </a:cubicBezTo>
                  <a:cubicBezTo>
                    <a:pt x="5283869" y="156410"/>
                    <a:pt x="5685924" y="78205"/>
                    <a:pt x="6087979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 rot="2767">
              <a:off x="3317968" y="5241387"/>
              <a:ext cx="3135367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SketchFlow Print" panose="02000000000000000000" pitchFamily="2" charset="0"/>
                </a:rPr>
                <a:t>Applicability</a:t>
              </a:r>
              <a:endParaRPr lang="en-GB" sz="3200" dirty="0">
                <a:latin typeface="SketchFlow Print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120392">
              <a:off x="150477" y="1875348"/>
              <a:ext cx="2693967" cy="1436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SketchFlow Print" panose="02000000000000000000" pitchFamily="2" charset="0"/>
                </a:rPr>
                <a:t>Fundamental </a:t>
              </a:r>
            </a:p>
            <a:p>
              <a:r>
                <a:rPr lang="en-GB" sz="3200" dirty="0" smtClean="0">
                  <a:latin typeface="SketchFlow Print" panose="02000000000000000000" pitchFamily="2" charset="0"/>
                </a:rPr>
                <a:t>Advancement</a:t>
              </a:r>
              <a:endParaRPr lang="en-GB" sz="3200" dirty="0">
                <a:latin typeface="SketchFlow Print" panose="02000000000000000000" pitchFamily="2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94472">
              <a:off x="2229356" y="499855"/>
              <a:ext cx="505326" cy="5340034"/>
            </a:xfrm>
            <a:custGeom>
              <a:avLst/>
              <a:gdLst>
                <a:gd name="connsiteX0" fmla="*/ 0 w 505326"/>
                <a:gd name="connsiteY0" fmla="*/ 0 h 5715000"/>
                <a:gd name="connsiteX1" fmla="*/ 96253 w 505326"/>
                <a:gd name="connsiteY1" fmla="*/ 1203158 h 5715000"/>
                <a:gd name="connsiteX2" fmla="*/ 252663 w 505326"/>
                <a:gd name="connsiteY2" fmla="*/ 3176337 h 5715000"/>
                <a:gd name="connsiteX3" fmla="*/ 300790 w 505326"/>
                <a:gd name="connsiteY3" fmla="*/ 3862137 h 5715000"/>
                <a:gd name="connsiteX4" fmla="*/ 445169 w 505326"/>
                <a:gd name="connsiteY4" fmla="*/ 5029200 h 5715000"/>
                <a:gd name="connsiteX5" fmla="*/ 505326 w 505326"/>
                <a:gd name="connsiteY5" fmla="*/ 5715000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326" h="5715000">
                  <a:moveTo>
                    <a:pt x="0" y="0"/>
                  </a:moveTo>
                  <a:cubicBezTo>
                    <a:pt x="27071" y="336884"/>
                    <a:pt x="54143" y="673769"/>
                    <a:pt x="96253" y="1203158"/>
                  </a:cubicBezTo>
                  <a:cubicBezTo>
                    <a:pt x="138363" y="1732547"/>
                    <a:pt x="218574" y="2733174"/>
                    <a:pt x="252663" y="3176337"/>
                  </a:cubicBezTo>
                  <a:cubicBezTo>
                    <a:pt x="286752" y="3619500"/>
                    <a:pt x="268706" y="3553327"/>
                    <a:pt x="300790" y="3862137"/>
                  </a:cubicBezTo>
                  <a:cubicBezTo>
                    <a:pt x="332874" y="4170948"/>
                    <a:pt x="411080" y="4720390"/>
                    <a:pt x="445169" y="5029200"/>
                  </a:cubicBezTo>
                  <a:cubicBezTo>
                    <a:pt x="479258" y="5338010"/>
                    <a:pt x="492292" y="5526505"/>
                    <a:pt x="505326" y="571500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 rot="294472">
              <a:off x="2464987" y="2300620"/>
              <a:ext cx="5558590" cy="685800"/>
            </a:xfrm>
            <a:custGeom>
              <a:avLst/>
              <a:gdLst>
                <a:gd name="connsiteX0" fmla="*/ 0 w 5558590"/>
                <a:gd name="connsiteY0" fmla="*/ 685800 h 685800"/>
                <a:gd name="connsiteX1" fmla="*/ 1479885 w 5558590"/>
                <a:gd name="connsiteY1" fmla="*/ 433137 h 685800"/>
                <a:gd name="connsiteX2" fmla="*/ 2526632 w 5558590"/>
                <a:gd name="connsiteY2" fmla="*/ 300790 h 685800"/>
                <a:gd name="connsiteX3" fmla="*/ 5558590 w 5558590"/>
                <a:gd name="connsiteY3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8590" h="685800">
                  <a:moveTo>
                    <a:pt x="0" y="685800"/>
                  </a:moveTo>
                  <a:lnTo>
                    <a:pt x="1479885" y="433137"/>
                  </a:lnTo>
                  <a:cubicBezTo>
                    <a:pt x="1900990" y="368969"/>
                    <a:pt x="2526632" y="300790"/>
                    <a:pt x="2526632" y="300790"/>
                  </a:cubicBezTo>
                  <a:lnTo>
                    <a:pt x="555859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rot="294472">
              <a:off x="4711463" y="303446"/>
              <a:ext cx="601579" cy="4740442"/>
            </a:xfrm>
            <a:custGeom>
              <a:avLst/>
              <a:gdLst>
                <a:gd name="connsiteX0" fmla="*/ 0 w 601579"/>
                <a:gd name="connsiteY0" fmla="*/ 0 h 4740442"/>
                <a:gd name="connsiteX1" fmla="*/ 228600 w 601579"/>
                <a:gd name="connsiteY1" fmla="*/ 2009274 h 4740442"/>
                <a:gd name="connsiteX2" fmla="*/ 348916 w 601579"/>
                <a:gd name="connsiteY2" fmla="*/ 3260558 h 4740442"/>
                <a:gd name="connsiteX3" fmla="*/ 601579 w 601579"/>
                <a:gd name="connsiteY3" fmla="*/ 4740442 h 47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579" h="4740442">
                  <a:moveTo>
                    <a:pt x="0" y="0"/>
                  </a:moveTo>
                  <a:cubicBezTo>
                    <a:pt x="85223" y="732924"/>
                    <a:pt x="170447" y="1465848"/>
                    <a:pt x="228600" y="2009274"/>
                  </a:cubicBezTo>
                  <a:cubicBezTo>
                    <a:pt x="286753" y="2552700"/>
                    <a:pt x="286753" y="2805363"/>
                    <a:pt x="348916" y="3260558"/>
                  </a:cubicBezTo>
                  <a:cubicBezTo>
                    <a:pt x="411079" y="3715753"/>
                    <a:pt x="506329" y="4228097"/>
                    <a:pt x="601579" y="47404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90217" y="341361"/>
            <a:ext cx="190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SketchFlow Print" panose="02000000000000000000" pitchFamily="2" charset="0"/>
              </a:rPr>
              <a:t>Use-inspired </a:t>
            </a:r>
          </a:p>
          <a:p>
            <a:pPr algn="ctr"/>
            <a:r>
              <a:rPr lang="en-GB" b="1" dirty="0">
                <a:latin typeface="SketchFlow Print" panose="02000000000000000000" pitchFamily="2" charset="0"/>
              </a:rPr>
              <a:t>B</a:t>
            </a:r>
            <a:r>
              <a:rPr lang="en-GB" b="1" dirty="0" smtClean="0">
                <a:latin typeface="SketchFlow Print" panose="02000000000000000000" pitchFamily="2" charset="0"/>
              </a:rPr>
              <a:t>asic </a:t>
            </a:r>
            <a:r>
              <a:rPr lang="en-GB" b="1" dirty="0">
                <a:latin typeface="SketchFlow Print" panose="02000000000000000000" pitchFamily="2" charset="0"/>
              </a:rPr>
              <a:t>R</a:t>
            </a:r>
            <a:r>
              <a:rPr lang="en-GB" b="1" dirty="0" smtClean="0">
                <a:latin typeface="SketchFlow Print" panose="02000000000000000000" pitchFamily="2" charset="0"/>
              </a:rPr>
              <a:t>esearch</a:t>
            </a:r>
            <a:endParaRPr lang="en-GB" b="1" dirty="0">
              <a:latin typeface="SketchFlow Print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2881" y="2749817"/>
            <a:ext cx="21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SketchFlow Print" panose="02000000000000000000" pitchFamily="2" charset="0"/>
              </a:rPr>
              <a:t>Applied </a:t>
            </a:r>
            <a:r>
              <a:rPr lang="en-GB" b="1" dirty="0">
                <a:latin typeface="SketchFlow Print" panose="02000000000000000000" pitchFamily="2" charset="0"/>
              </a:rPr>
              <a:t>R</a:t>
            </a:r>
            <a:r>
              <a:rPr lang="en-GB" b="1" dirty="0" smtClean="0">
                <a:latin typeface="SketchFlow Print" panose="02000000000000000000" pitchFamily="2" charset="0"/>
              </a:rPr>
              <a:t>esearch</a:t>
            </a:r>
            <a:endParaRPr lang="en-GB" b="1" dirty="0">
              <a:latin typeface="SketchFlow Prin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3213" y="437134"/>
            <a:ext cx="190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SketchFlow Print" panose="02000000000000000000" pitchFamily="2" charset="0"/>
              </a:rPr>
              <a:t>Pure</a:t>
            </a:r>
          </a:p>
          <a:p>
            <a:pPr algn="ctr"/>
            <a:r>
              <a:rPr lang="en-GB" b="1" dirty="0">
                <a:latin typeface="SketchFlow Print" panose="02000000000000000000" pitchFamily="2" charset="0"/>
              </a:rPr>
              <a:t>B</a:t>
            </a:r>
            <a:r>
              <a:rPr lang="en-GB" b="1" dirty="0" smtClean="0">
                <a:latin typeface="SketchFlow Print" panose="02000000000000000000" pitchFamily="2" charset="0"/>
              </a:rPr>
              <a:t>asic </a:t>
            </a:r>
            <a:r>
              <a:rPr lang="en-GB" b="1" dirty="0">
                <a:latin typeface="SketchFlow Print" panose="02000000000000000000" pitchFamily="2" charset="0"/>
              </a:rPr>
              <a:t>R</a:t>
            </a:r>
            <a:r>
              <a:rPr lang="en-GB" b="1" dirty="0" smtClean="0">
                <a:latin typeface="SketchFlow Print" panose="02000000000000000000" pitchFamily="2" charset="0"/>
              </a:rPr>
              <a:t>esearch</a:t>
            </a:r>
            <a:endParaRPr lang="en-GB" b="1" dirty="0">
              <a:latin typeface="SketchFlow Prin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65" y="1032733"/>
            <a:ext cx="840356" cy="149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5" y="967230"/>
            <a:ext cx="971186" cy="152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13" y="3147458"/>
            <a:ext cx="1025964" cy="1709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7" b="53017"/>
          <a:stretch/>
        </p:blipFill>
        <p:spPr>
          <a:xfrm rot="641203">
            <a:off x="6175690" y="488028"/>
            <a:ext cx="1989617" cy="883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8" t="15619"/>
          <a:stretch/>
        </p:blipFill>
        <p:spPr>
          <a:xfrm rot="5812742">
            <a:off x="5807816" y="1182767"/>
            <a:ext cx="1067014" cy="11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-216833" y="0"/>
            <a:ext cx="947589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8019" y="2321314"/>
            <a:ext cx="65510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Breakthrough 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Detection and Imaging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Technologies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1129</Words>
  <Application>Microsoft Office PowerPoint</Application>
  <PresentationFormat>Affichage à l'écran (4:3)</PresentationFormat>
  <Paragraphs>55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 Theme</vt:lpstr>
      <vt:lpstr>Présentation PowerPoint</vt:lpstr>
      <vt:lpstr>Neutrino Platform @ CERN</vt:lpstr>
      <vt:lpstr>Présentation PowerPoint</vt:lpstr>
      <vt:lpstr>Présentation PowerPoint</vt:lpstr>
      <vt:lpstr>EU-ATTRACT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Nessi</dc:creator>
  <cp:lastModifiedBy>tica</cp:lastModifiedBy>
  <cp:revision>7</cp:revision>
  <dcterms:created xsi:type="dcterms:W3CDTF">2017-12-14T05:09:06Z</dcterms:created>
  <dcterms:modified xsi:type="dcterms:W3CDTF">2017-12-14T07:44:42Z</dcterms:modified>
</cp:coreProperties>
</file>