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0" r:id="rId3"/>
    <p:sldId id="319" r:id="rId4"/>
    <p:sldId id="323" r:id="rId5"/>
    <p:sldId id="326" r:id="rId6"/>
    <p:sldId id="336" r:id="rId7"/>
    <p:sldId id="337" r:id="rId8"/>
    <p:sldId id="338" r:id="rId9"/>
    <p:sldId id="339" r:id="rId10"/>
    <p:sldId id="334" r:id="rId11"/>
    <p:sldId id="340" r:id="rId12"/>
    <p:sldId id="317" r:id="rId13"/>
    <p:sldId id="341" r:id="rId14"/>
    <p:sldId id="295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F9"/>
    <a:srgbClr val="FFC842"/>
    <a:srgbClr val="FFF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6" autoAdjust="0"/>
    <p:restoredTop sz="89489" autoAdjust="0"/>
  </p:normalViewPr>
  <p:slideViewPr>
    <p:cSldViewPr snapToGrid="0" snapToObjects="1">
      <p:cViewPr>
        <p:scale>
          <a:sx n="100" d="100"/>
          <a:sy n="100" d="100"/>
        </p:scale>
        <p:origin x="-87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CE4A-EC32-654C-AFAE-0FB6C1BB255D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E8D4C-3113-6541-9906-C64E0171E97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31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C71F-E587-5341-9F74-E3FD29EE31FE}" type="datetimeFigureOut">
              <a:rPr lang="en-US" smtClean="0"/>
              <a:pPr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17613-956B-3D46-B6E7-1FCC8311341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3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Lasissant</a:t>
            </a:r>
            <a:r>
              <a:rPr lang="en-US" baseline="0" dirty="0" smtClean="0"/>
              <a:t> passer en revue </a:t>
            </a:r>
            <a:r>
              <a:rPr lang="en-US" baseline="0" dirty="0" err="1" smtClean="0"/>
              <a:t>l’année</a:t>
            </a:r>
            <a:r>
              <a:rPr lang="en-US" baseline="0" dirty="0" smtClean="0"/>
              <a:t> 2016 avec le group ATLAS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7613-956B-3D46-B6E7-1FCC831134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7613-956B-3D46-B6E7-1FCC831134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Voila les 7 </a:t>
            </a:r>
            <a:r>
              <a:rPr lang="en-US" dirty="0" err="1" smtClean="0"/>
              <a:t>protagonistes</a:t>
            </a:r>
            <a:r>
              <a:rPr lang="en-US" dirty="0" smtClean="0"/>
              <a:t>! 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qu’ils</a:t>
            </a:r>
            <a:r>
              <a:rPr lang="en-US" baseline="0" dirty="0" smtClean="0"/>
              <a:t> one en </a:t>
            </a:r>
            <a:r>
              <a:rPr lang="en-US" baseline="0" dirty="0" err="1" smtClean="0"/>
              <a:t>commun</a:t>
            </a:r>
            <a:r>
              <a:rPr lang="en-US" baseline="0" dirty="0" smtClean="0"/>
              <a:t>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Indices: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heureux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méme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soulagés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parrait</a:t>
            </a:r>
            <a:r>
              <a:rPr lang="en-US" baseline="0" dirty="0" smtClean="0"/>
              <a:t>, beaux </a:t>
            </a:r>
            <a:r>
              <a:rPr lang="en-US" baseline="0" dirty="0" err="1" smtClean="0"/>
              <a:t>vetement</a:t>
            </a:r>
            <a:r>
              <a:rPr lang="en-US" baseline="0" dirty="0" smtClean="0"/>
              <a:t>, chapeaux </a:t>
            </a:r>
            <a:r>
              <a:rPr lang="en-US" baseline="0" dirty="0" err="1" smtClean="0"/>
              <a:t>bizarres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Vous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avez</a:t>
            </a:r>
            <a:r>
              <a:rPr lang="en-US" baseline="0" dirty="0" smtClean="0"/>
              <a:t> déjà </a:t>
            </a:r>
            <a:r>
              <a:rPr lang="en-US" baseline="0" dirty="0" err="1" smtClean="0"/>
              <a:t>deviné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s’agit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doctorands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soutenu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merveilleusement</a:t>
            </a:r>
            <a:r>
              <a:rPr lang="en-US" baseline="0" dirty="0" smtClean="0"/>
              <a:t> en 2016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m'amène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premier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7613-956B-3D46-B6E7-1FCC831134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8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C’etait</a:t>
            </a:r>
            <a:r>
              <a:rPr lang="en-US" dirty="0" smtClean="0"/>
              <a:t> les </a:t>
            </a:r>
            <a:r>
              <a:rPr lang="en-US" dirty="0" err="1" smtClean="0"/>
              <a:t>etudiants</a:t>
            </a:r>
            <a:r>
              <a:rPr lang="en-US" dirty="0" smtClean="0"/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devant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scène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Et </a:t>
            </a:r>
            <a:r>
              <a:rPr lang="en-US" dirty="0" err="1" smtClean="0"/>
              <a:t>enfin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surtout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secrétariat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17613-956B-3D46-B6E7-1FCC831134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11/26/12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Tobias Golling, Yale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64EED-14AC-2149-949A-51A3C9751ED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936" r="87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175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Utiliser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l’intelligence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artificielle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pour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déchiffrer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les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mystères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l’Univers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2300" y="6438900"/>
            <a:ext cx="5168900" cy="5016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roupe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 UNIGE ATLAS: section Golling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5173959"/>
            <a:ext cx="3225800" cy="134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0817"/>
            <a:ext cx="3390900" cy="14716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98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Identification des </a:t>
            </a:r>
            <a:r>
              <a:rPr lang="en-US" sz="4000" dirty="0" err="1" smtClean="0">
                <a:latin typeface="Arial"/>
                <a:cs typeface="Arial"/>
              </a:rPr>
              <a:t>objets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err="1" smtClean="0">
                <a:latin typeface="Arial"/>
                <a:cs typeface="Arial"/>
              </a:rPr>
              <a:t>boostés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1" y="5194300"/>
            <a:ext cx="9118601" cy="1676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728"/>
              </a:spcBef>
            </a:pPr>
            <a:r>
              <a:rPr lang="en-US" dirty="0" err="1" smtClean="0">
                <a:latin typeface="Arial"/>
                <a:cs typeface="Arial"/>
              </a:rPr>
              <a:t>Séparation</a:t>
            </a:r>
            <a:r>
              <a:rPr lang="en-US" dirty="0" smtClean="0">
                <a:latin typeface="Arial"/>
                <a:cs typeface="Arial"/>
              </a:rPr>
              <a:t>: V, H, top, et </a:t>
            </a:r>
            <a:r>
              <a:rPr lang="en-US" dirty="0" err="1" smtClean="0">
                <a:latin typeface="Arial"/>
                <a:cs typeface="Arial"/>
              </a:rPr>
              <a:t>gerbes</a:t>
            </a:r>
            <a:r>
              <a:rPr lang="en-US" dirty="0" smtClean="0">
                <a:latin typeface="Arial"/>
                <a:cs typeface="Arial"/>
              </a:rPr>
              <a:t> standard</a:t>
            </a:r>
          </a:p>
          <a:p>
            <a:pPr>
              <a:lnSpc>
                <a:spcPct val="120000"/>
              </a:lnSpc>
              <a:spcBef>
                <a:spcPts val="728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Même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logiciel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que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DL1 et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même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flexibilité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  <a:spcBef>
                <a:spcPts val="728"/>
              </a:spcBef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Calibration et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incertitudes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basées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sur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des sub-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gerbes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étroites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27" y="1133663"/>
            <a:ext cx="5814273" cy="3678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173" y="992551"/>
            <a:ext cx="110844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"/>
              </a:rPr>
              <a:t>Ece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err="1" smtClean="0">
                <a:latin typeface="Helvetica"/>
              </a:rPr>
              <a:t>Akilli</a:t>
            </a:r>
            <a:endParaRPr lang="en-US" dirty="0" smtClean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304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8000"/>
            <a:ext cx="9144000" cy="474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733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latin typeface="Arial"/>
                <a:cs typeface="Arial"/>
              </a:rPr>
              <a:t>Objets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err="1" smtClean="0">
                <a:latin typeface="Arial"/>
                <a:cs typeface="Arial"/>
              </a:rPr>
              <a:t>boostés</a:t>
            </a:r>
            <a:r>
              <a:rPr lang="en-US" sz="4000" dirty="0" smtClean="0">
                <a:latin typeface="Arial"/>
                <a:cs typeface="Arial"/>
              </a:rPr>
              <a:t> application: </a:t>
            </a:r>
            <a:r>
              <a:rPr lang="en-US" sz="4000" dirty="0" err="1">
                <a:latin typeface="Arial"/>
                <a:cs typeface="Arial"/>
              </a:rPr>
              <a:t>r</a:t>
            </a:r>
            <a:r>
              <a:rPr lang="en-US" sz="4000" dirty="0" err="1" smtClean="0">
                <a:latin typeface="Arial"/>
                <a:cs typeface="Arial"/>
              </a:rPr>
              <a:t>echerche</a:t>
            </a:r>
            <a:r>
              <a:rPr lang="en-US" sz="4000" dirty="0" smtClean="0">
                <a:latin typeface="Arial"/>
                <a:cs typeface="Arial"/>
              </a:rPr>
              <a:t> VLQ</a:t>
            </a:r>
            <a:endParaRPr lang="fr-FR" sz="4000" dirty="0">
              <a:latin typeface="Arial"/>
              <a:cs typeface="Arial"/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0" y="969433"/>
            <a:ext cx="9144000" cy="9482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Publication en </a:t>
            </a:r>
            <a:r>
              <a:rPr lang="en-US" dirty="0" err="1" smtClean="0">
                <a:latin typeface="Arial"/>
                <a:cs typeface="Arial"/>
              </a:rPr>
              <a:t>préparation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Signatures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spectaculaires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-jets, tops, W, Z, H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bosons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boostés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700" y="1917701"/>
            <a:ext cx="45212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</a:rPr>
              <a:t>Ece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err="1" smtClean="0">
                <a:latin typeface="Helvetica"/>
              </a:rPr>
              <a:t>Akilli</a:t>
            </a:r>
            <a:endParaRPr lang="en-US" dirty="0" smtClean="0">
              <a:latin typeface="Helvetica"/>
            </a:endParaRPr>
          </a:p>
          <a:p>
            <a:r>
              <a:rPr lang="en-US" dirty="0" smtClean="0">
                <a:latin typeface="Helvetica"/>
              </a:rPr>
              <a:t>Dr. Olaf </a:t>
            </a:r>
            <a:r>
              <a:rPr lang="en-US" dirty="0" err="1" smtClean="0">
                <a:latin typeface="Helvetica"/>
              </a:rPr>
              <a:t>Nackenhorst</a:t>
            </a:r>
            <a:r>
              <a:rPr lang="en-US" dirty="0" smtClean="0">
                <a:latin typeface="Helvetica"/>
              </a:rPr>
              <a:t> (bourse </a:t>
            </a:r>
            <a:r>
              <a:rPr lang="en-US" dirty="0" err="1" smtClean="0">
                <a:latin typeface="Helvetica"/>
              </a:rPr>
              <a:t>d’Humboldt</a:t>
            </a:r>
            <a:r>
              <a:rPr lang="en-US" dirty="0" smtClean="0">
                <a:latin typeface="Helvetica"/>
              </a:rPr>
              <a:t>, </a:t>
            </a:r>
            <a:r>
              <a:rPr lang="en-US" dirty="0" err="1" smtClean="0">
                <a:latin typeface="Helvetica"/>
              </a:rPr>
              <a:t>maintenant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err="1" smtClean="0">
                <a:latin typeface="Helvetica"/>
              </a:rPr>
              <a:t>à</a:t>
            </a:r>
            <a:r>
              <a:rPr lang="en-US" dirty="0" smtClean="0">
                <a:latin typeface="Helvetica"/>
              </a:rPr>
              <a:t> TU Dortmund )</a:t>
            </a:r>
          </a:p>
        </p:txBody>
      </p:sp>
    </p:spTree>
    <p:extLst>
      <p:ext uri="{BB962C8B-B14F-4D97-AF65-F5344CB8AC3E}">
        <p14:creationId xmlns:p14="http://schemas.microsoft.com/office/powerpoint/2010/main" val="30333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437"/>
            <a:ext cx="9143999" cy="1143000"/>
          </a:xfrm>
        </p:spPr>
        <p:txBody>
          <a:bodyPr>
            <a:normAutofit/>
          </a:bodyPr>
          <a:lstStyle/>
          <a:p>
            <a:pPr marL="0" indent="0"/>
            <a:r>
              <a:rPr lang="en-US" dirty="0">
                <a:latin typeface="Arial"/>
                <a:cs typeface="Arial"/>
              </a:rPr>
              <a:t>Reconstruction </a:t>
            </a:r>
            <a:r>
              <a:rPr lang="en-US" dirty="0" err="1">
                <a:latin typeface="Arial"/>
                <a:cs typeface="Arial"/>
              </a:rPr>
              <a:t>rapide</a:t>
            </a:r>
            <a:r>
              <a:rPr lang="en-US" dirty="0">
                <a:latin typeface="Arial"/>
                <a:cs typeface="Arial"/>
              </a:rPr>
              <a:t> des traces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D512-C0DD-E94E-BD40-009F482C3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PastedGraphic-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6" y="1535764"/>
            <a:ext cx="3415633" cy="3099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6699" y="1236576"/>
            <a:ext cx="56387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>
                <a:latin typeface="Arial"/>
                <a:cs typeface="Arial"/>
              </a:rPr>
              <a:t>A</a:t>
            </a:r>
            <a:r>
              <a:rPr lang="en-US" sz="2000" dirty="0" err="1" smtClean="0">
                <a:latin typeface="Arial"/>
                <a:cs typeface="Arial"/>
              </a:rPr>
              <a:t>lgorithmes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traditionels</a:t>
            </a:r>
            <a:r>
              <a:rPr lang="en-US" sz="2000" dirty="0" smtClean="0">
                <a:latin typeface="Arial"/>
                <a:cs typeface="Arial"/>
              </a:rPr>
              <a:t> trop </a:t>
            </a:r>
            <a:r>
              <a:rPr lang="en-US" sz="2000" dirty="0" err="1" smtClean="0">
                <a:latin typeface="Arial"/>
                <a:cs typeface="Arial"/>
              </a:rPr>
              <a:t>lents</a:t>
            </a:r>
            <a:r>
              <a:rPr lang="en-US" sz="2000" dirty="0" smtClean="0">
                <a:latin typeface="Arial"/>
                <a:cs typeface="Arial"/>
              </a:rPr>
              <a:t> au HL-LHC (10’000 </a:t>
            </a:r>
            <a:r>
              <a:rPr lang="en-US" sz="2000" dirty="0" err="1" smtClean="0">
                <a:latin typeface="Arial"/>
                <a:cs typeface="Arial"/>
              </a:rPr>
              <a:t>particules</a:t>
            </a:r>
            <a:r>
              <a:rPr lang="en-US" sz="2000" dirty="0" smtClean="0">
                <a:latin typeface="Arial"/>
                <a:cs typeface="Arial"/>
              </a:rPr>
              <a:t> par </a:t>
            </a:r>
            <a:r>
              <a:rPr lang="en-US" sz="2000" dirty="0" err="1" smtClean="0">
                <a:latin typeface="Arial"/>
                <a:cs typeface="Arial"/>
              </a:rPr>
              <a:t>événement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Exploration </a:t>
            </a:r>
            <a:r>
              <a:rPr lang="en-US" sz="2000" dirty="0" err="1" smtClean="0">
                <a:latin typeface="Arial"/>
                <a:cs typeface="Arial"/>
              </a:rPr>
              <a:t>si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l’apprentissage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automatique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peut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offrir</a:t>
            </a:r>
            <a:r>
              <a:rPr lang="en-US" sz="2000" dirty="0" smtClean="0">
                <a:latin typeface="Arial"/>
                <a:cs typeface="Arial"/>
              </a:rPr>
              <a:t> des solutions </a:t>
            </a:r>
            <a:r>
              <a:rPr lang="en-US" sz="2000" dirty="0" err="1" smtClean="0">
                <a:latin typeface="Arial"/>
                <a:cs typeface="Arial"/>
              </a:rPr>
              <a:t>supérieures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98" y="3200400"/>
            <a:ext cx="3627923" cy="3657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696" y="5719466"/>
            <a:ext cx="428760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Sabrina </a:t>
            </a:r>
            <a:r>
              <a:rPr lang="en-US" dirty="0" err="1" smtClean="0">
                <a:latin typeface="Helvetica"/>
              </a:rPr>
              <a:t>Amrouche</a:t>
            </a:r>
            <a:endParaRPr lang="en-US" dirty="0" smtClean="0">
              <a:latin typeface="Helvetica"/>
            </a:endParaRPr>
          </a:p>
          <a:p>
            <a:r>
              <a:rPr lang="en-US" dirty="0" smtClean="0">
                <a:latin typeface="Helvetica"/>
              </a:rPr>
              <a:t>Dr. Moritz </a:t>
            </a:r>
            <a:r>
              <a:rPr lang="en-US" dirty="0" err="1" smtClean="0">
                <a:latin typeface="Helvetica"/>
              </a:rPr>
              <a:t>Kiehn</a:t>
            </a:r>
            <a:r>
              <a:rPr lang="en-US" dirty="0" smtClean="0">
                <a:latin typeface="Helvetica"/>
              </a:rPr>
              <a:t> (contribution hardware de </a:t>
            </a:r>
            <a:r>
              <a:rPr lang="en-US" dirty="0">
                <a:latin typeface="Helvetica"/>
              </a:rPr>
              <a:t>M</a:t>
            </a:r>
            <a:r>
              <a:rPr lang="en-US" dirty="0" smtClean="0">
                <a:latin typeface="Helvetica"/>
              </a:rPr>
              <a:t>oritz </a:t>
            </a:r>
            <a:r>
              <a:rPr lang="en-US" dirty="0" err="1" smtClean="0">
                <a:latin typeface="Helvetica"/>
              </a:rPr>
              <a:t>décrite</a:t>
            </a:r>
            <a:r>
              <a:rPr lang="en-US" dirty="0" smtClean="0">
                <a:latin typeface="Helvetica"/>
              </a:rPr>
              <a:t> par </a:t>
            </a:r>
            <a:r>
              <a:rPr lang="en-US" dirty="0" err="1" smtClean="0">
                <a:latin typeface="Helvetica"/>
              </a:rPr>
              <a:t>Peppe</a:t>
            </a:r>
            <a:r>
              <a:rPr lang="en-US" dirty="0" smtClean="0">
                <a:latin typeface="Helvetic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46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3792"/>
            <a:ext cx="9144000" cy="2484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436"/>
            <a:ext cx="9143999" cy="1457064"/>
          </a:xfrm>
        </p:spPr>
        <p:txBody>
          <a:bodyPr>
            <a:normAutofit fontScale="90000"/>
          </a:bodyPr>
          <a:lstStyle/>
          <a:p>
            <a:pPr marL="285750" indent="-285750"/>
            <a:r>
              <a:rPr lang="en-US" dirty="0">
                <a:latin typeface="Arial"/>
                <a:cs typeface="Arial"/>
              </a:rPr>
              <a:t>Simulation </a:t>
            </a:r>
            <a:r>
              <a:rPr lang="en-US" dirty="0" err="1">
                <a:latin typeface="Arial"/>
                <a:cs typeface="Arial"/>
              </a:rPr>
              <a:t>rapide</a:t>
            </a:r>
            <a:r>
              <a:rPr lang="en-US" dirty="0">
                <a:latin typeface="Arial"/>
                <a:cs typeface="Arial"/>
              </a:rPr>
              <a:t> du </a:t>
            </a:r>
            <a:r>
              <a:rPr lang="en-US" dirty="0" err="1">
                <a:latin typeface="Arial"/>
                <a:cs typeface="Arial"/>
              </a:rPr>
              <a:t>développement</a:t>
            </a:r>
            <a:r>
              <a:rPr lang="en-US" dirty="0">
                <a:latin typeface="Arial"/>
                <a:cs typeface="Arial"/>
              </a:rPr>
              <a:t> des cascades </a:t>
            </a:r>
            <a:r>
              <a:rPr lang="en-US" dirty="0" err="1">
                <a:latin typeface="Arial"/>
                <a:cs typeface="Arial"/>
              </a:rPr>
              <a:t>dans</a:t>
            </a:r>
            <a:r>
              <a:rPr lang="en-US" dirty="0">
                <a:latin typeface="Arial"/>
                <a:cs typeface="Arial"/>
              </a:rPr>
              <a:t> les </a:t>
            </a:r>
            <a:r>
              <a:rPr lang="en-US" dirty="0" err="1">
                <a:latin typeface="Arial"/>
                <a:cs typeface="Arial"/>
              </a:rPr>
              <a:t>calorimètres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CD512-C0DD-E94E-BD40-009F482C32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901" y="1584152"/>
            <a:ext cx="51434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Goulot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d’étranglement</a:t>
            </a:r>
            <a:r>
              <a:rPr lang="en-US" sz="2000" dirty="0" smtClean="0">
                <a:latin typeface="Arial"/>
                <a:cs typeface="Arial"/>
              </a:rPr>
              <a:t> pour ATLAS: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dirty="0" smtClean="0">
                <a:latin typeface="Arial"/>
                <a:cs typeface="Arial"/>
              </a:rPr>
              <a:t>imulation </a:t>
            </a:r>
            <a:r>
              <a:rPr lang="en-US" sz="2000" dirty="0" err="1" smtClean="0">
                <a:latin typeface="Arial"/>
                <a:cs typeface="Arial"/>
              </a:rPr>
              <a:t>rapide</a:t>
            </a:r>
            <a:r>
              <a:rPr lang="en-US" sz="2000" dirty="0" smtClean="0">
                <a:latin typeface="Arial"/>
                <a:cs typeface="Arial"/>
              </a:rPr>
              <a:t> du </a:t>
            </a:r>
            <a:r>
              <a:rPr lang="en-US" sz="2000" dirty="0" err="1" smtClean="0">
                <a:latin typeface="Arial"/>
                <a:cs typeface="Arial"/>
              </a:rPr>
              <a:t>développement</a:t>
            </a:r>
            <a:r>
              <a:rPr lang="en-US" sz="2000" dirty="0" smtClean="0">
                <a:latin typeface="Arial"/>
                <a:cs typeface="Arial"/>
              </a:rPr>
              <a:t> des cascades </a:t>
            </a:r>
            <a:r>
              <a:rPr lang="en-US" sz="2000" dirty="0" err="1" smtClean="0">
                <a:latin typeface="Arial"/>
                <a:cs typeface="Arial"/>
              </a:rPr>
              <a:t>dans</a:t>
            </a:r>
            <a:r>
              <a:rPr lang="en-US" sz="2000" dirty="0" smtClean="0">
                <a:latin typeface="Arial"/>
                <a:cs typeface="Arial"/>
              </a:rPr>
              <a:t> les </a:t>
            </a:r>
            <a:r>
              <a:rPr lang="en-US" sz="2000" dirty="0" err="1" smtClean="0">
                <a:latin typeface="Arial"/>
                <a:cs typeface="Arial"/>
              </a:rPr>
              <a:t>calorimètres</a:t>
            </a:r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Variational</a:t>
            </a:r>
            <a:r>
              <a:rPr lang="en-US" sz="2000" dirty="0" smtClean="0">
                <a:latin typeface="Arial"/>
                <a:cs typeface="Arial"/>
              </a:rPr>
              <a:t> Auto Encoders (VAE)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1584152"/>
            <a:ext cx="3200400" cy="23023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5901" y="4203700"/>
            <a:ext cx="1663699" cy="62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901" y="3727461"/>
            <a:ext cx="23141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"/>
              </a:rPr>
              <a:t>Dalila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err="1" smtClean="0">
                <a:latin typeface="Helvetica"/>
              </a:rPr>
              <a:t>Salamani</a:t>
            </a:r>
            <a:endParaRPr lang="en-US" dirty="0" smtClean="0">
              <a:latin typeface="Helvetica"/>
            </a:endParaRPr>
          </a:p>
          <a:p>
            <a:r>
              <a:rPr lang="en-US" dirty="0" smtClean="0">
                <a:latin typeface="Helvetica"/>
              </a:rPr>
              <a:t>Dr. Stefan </a:t>
            </a:r>
            <a:r>
              <a:rPr lang="en-US" dirty="0" err="1" smtClean="0">
                <a:latin typeface="Helvetica"/>
              </a:rPr>
              <a:t>Gadatsch</a:t>
            </a:r>
            <a:endParaRPr lang="en-US" dirty="0" smtClean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290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rial"/>
                <a:cs typeface="Arial"/>
              </a:rPr>
              <a:t>Alignement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trajectographe</a:t>
            </a: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animation_Y_barrel_per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343"/>
            <a:ext cx="3725333" cy="2499550"/>
          </a:xfrm>
          <a:prstGeom prst="rect">
            <a:avLst/>
          </a:prstGeom>
        </p:spPr>
      </p:pic>
      <p:pic>
        <p:nvPicPr>
          <p:cNvPr id="13" name="Picture 12" descr="animation_IBL_bo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4155626"/>
            <a:ext cx="5003800" cy="22007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2696" y="3232562"/>
            <a:ext cx="25427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TG (</a:t>
            </a:r>
            <a:r>
              <a:rPr lang="en-US" dirty="0" err="1" smtClean="0">
                <a:latin typeface="Helvetica"/>
              </a:rPr>
              <a:t>covener</a:t>
            </a:r>
            <a:r>
              <a:rPr lang="en-US" dirty="0" smtClean="0">
                <a:latin typeface="Helvetica"/>
              </a:rPr>
              <a:t> du </a:t>
            </a:r>
            <a:r>
              <a:rPr lang="en-US" dirty="0" err="1" smtClean="0">
                <a:latin typeface="Helvetica"/>
              </a:rPr>
              <a:t>groupe</a:t>
            </a:r>
            <a:r>
              <a:rPr lang="en-US" dirty="0" smtClean="0">
                <a:latin typeface="Helvetica"/>
              </a:rPr>
              <a:t> </a:t>
            </a:r>
            <a:r>
              <a:rPr lang="en-US" dirty="0" err="1" smtClean="0">
                <a:latin typeface="Helvetica"/>
              </a:rPr>
              <a:t>d’alignement</a:t>
            </a:r>
            <a:r>
              <a:rPr lang="en-US" dirty="0" smtClean="0">
                <a:latin typeface="Helvetica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1901" y="1375995"/>
            <a:ext cx="51434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Le </a:t>
            </a:r>
            <a:r>
              <a:rPr lang="en-US" sz="2000" dirty="0" err="1" smtClean="0">
                <a:latin typeface="Arial"/>
                <a:cs typeface="Arial"/>
              </a:rPr>
              <a:t>détecteur</a:t>
            </a:r>
            <a:r>
              <a:rPr lang="en-US" sz="2000" dirty="0" smtClean="0">
                <a:latin typeface="Arial"/>
                <a:cs typeface="Arial"/>
              </a:rPr>
              <a:t> “respire” en </a:t>
            </a:r>
            <a:r>
              <a:rPr lang="en-US" sz="2000" dirty="0" err="1" smtClean="0">
                <a:latin typeface="Arial"/>
                <a:cs typeface="Arial"/>
              </a:rPr>
              <a:t>fonction</a:t>
            </a:r>
            <a:r>
              <a:rPr lang="en-US" sz="2000" dirty="0" smtClean="0">
                <a:latin typeface="Arial"/>
                <a:cs typeface="Arial"/>
              </a:rPr>
              <a:t> de </a:t>
            </a:r>
            <a:r>
              <a:rPr lang="en-US" sz="2000" dirty="0" err="1" smtClean="0">
                <a:latin typeface="Arial"/>
                <a:cs typeface="Arial"/>
              </a:rPr>
              <a:t>luminosité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instantanée</a:t>
            </a:r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Alignement</a:t>
            </a:r>
            <a:r>
              <a:rPr lang="en-US" sz="2000" dirty="0" smtClean="0">
                <a:latin typeface="Arial"/>
                <a:cs typeface="Arial"/>
              </a:rPr>
              <a:t> “en </a:t>
            </a:r>
            <a:r>
              <a:rPr lang="en-US" sz="2000" dirty="0" err="1" smtClean="0">
                <a:latin typeface="Arial"/>
                <a:cs typeface="Arial"/>
              </a:rPr>
              <a:t>ligne</a:t>
            </a:r>
            <a:r>
              <a:rPr lang="en-US" sz="2000" dirty="0" smtClean="0">
                <a:latin typeface="Arial"/>
                <a:cs typeface="Arial"/>
              </a:rPr>
              <a:t>” en </a:t>
            </a:r>
            <a:r>
              <a:rPr lang="en-US" sz="2000" dirty="0" err="1" smtClean="0">
                <a:latin typeface="Arial"/>
                <a:cs typeface="Arial"/>
              </a:rPr>
              <a:t>fonction</a:t>
            </a:r>
            <a:r>
              <a:rPr lang="en-US" sz="2000" dirty="0" smtClean="0">
                <a:latin typeface="Arial"/>
                <a:cs typeface="Arial"/>
              </a:rPr>
              <a:t> de blocs de </a:t>
            </a:r>
            <a:r>
              <a:rPr lang="en-US" sz="2000" dirty="0" err="1" smtClean="0">
                <a:latin typeface="Arial"/>
                <a:cs typeface="Arial"/>
              </a:rPr>
              <a:t>luminosité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4155626"/>
            <a:ext cx="3560305" cy="2565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1014137"/>
            <a:ext cx="8128000" cy="57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4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Un grand merci </a:t>
            </a:r>
            <a:r>
              <a:rPr lang="en-US" dirty="0" smtClean="0">
                <a:latin typeface="Arial"/>
                <a:cs typeface="Arial"/>
              </a:rPr>
              <a:t>aux </a:t>
            </a:r>
            <a:r>
              <a:rPr lang="en-US" dirty="0" err="1" smtClean="0">
                <a:latin typeface="Arial"/>
                <a:cs typeface="Arial"/>
              </a:rPr>
              <a:t>acteurs</a:t>
            </a:r>
            <a:r>
              <a:rPr lang="en-US" dirty="0" smtClean="0">
                <a:latin typeface="Arial"/>
                <a:cs typeface="Arial"/>
              </a:rPr>
              <a:t> au fond de la scène!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6533"/>
            <a:ext cx="8229600" cy="422963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err="1" smtClean="0">
                <a:latin typeface="Arial"/>
                <a:cs typeface="Arial"/>
              </a:rPr>
              <a:t>Tous</a:t>
            </a:r>
            <a:r>
              <a:rPr lang="en-US" dirty="0" smtClean="0">
                <a:latin typeface="Arial"/>
                <a:cs typeface="Arial"/>
              </a:rPr>
              <a:t> les postdocs qui </a:t>
            </a:r>
            <a:r>
              <a:rPr lang="en-US" dirty="0" err="1" smtClean="0">
                <a:latin typeface="Arial"/>
                <a:cs typeface="Arial"/>
              </a:rPr>
              <a:t>assurent</a:t>
            </a:r>
            <a:r>
              <a:rPr lang="en-US" dirty="0" smtClean="0">
                <a:latin typeface="Arial"/>
                <a:cs typeface="Arial"/>
              </a:rPr>
              <a:t> un </a:t>
            </a:r>
            <a:r>
              <a:rPr lang="en-US" dirty="0" err="1" smtClean="0">
                <a:latin typeface="Arial"/>
                <a:cs typeface="Arial"/>
              </a:rPr>
              <a:t>déroulement</a:t>
            </a:r>
            <a:r>
              <a:rPr lang="en-US" dirty="0" smtClean="0">
                <a:latin typeface="Arial"/>
                <a:cs typeface="Arial"/>
              </a:rPr>
              <a:t> sans </a:t>
            </a:r>
            <a:r>
              <a:rPr lang="en-US" dirty="0" err="1" smtClean="0">
                <a:latin typeface="Arial"/>
                <a:cs typeface="Arial"/>
              </a:rPr>
              <a:t>difficulté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Le </a:t>
            </a:r>
            <a:r>
              <a:rPr lang="en-US" dirty="0">
                <a:latin typeface="Arial"/>
                <a:cs typeface="Arial"/>
              </a:rPr>
              <a:t>support </a:t>
            </a:r>
            <a:r>
              <a:rPr lang="en-US" dirty="0" err="1" smtClean="0">
                <a:latin typeface="Arial"/>
                <a:cs typeface="Arial"/>
              </a:rPr>
              <a:t>Electronique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Méchanique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Informatique</a:t>
            </a:r>
            <a:endParaRPr lang="en-US" dirty="0" smtClean="0">
              <a:latin typeface="Arial"/>
              <a:cs typeface="Arial"/>
            </a:endParaRPr>
          </a:p>
          <a:p>
            <a:pPr lvl="1">
              <a:lnSpc>
                <a:spcPct val="110000"/>
              </a:lnSpc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Le </a:t>
            </a:r>
            <a:r>
              <a:rPr lang="en-US" dirty="0" err="1" smtClean="0">
                <a:latin typeface="Arial"/>
                <a:cs typeface="Arial"/>
              </a:rPr>
              <a:t>secrétariat</a:t>
            </a:r>
            <a:r>
              <a:rPr lang="en-US" dirty="0" smtClean="0">
                <a:latin typeface="Arial"/>
                <a:cs typeface="Arial"/>
              </a:rPr>
              <a:t> (Catherine, </a:t>
            </a:r>
            <a:r>
              <a:rPr lang="en-US" dirty="0" err="1" smtClean="0">
                <a:latin typeface="Arial"/>
                <a:cs typeface="Arial"/>
              </a:rPr>
              <a:t>Liliane</a:t>
            </a:r>
            <a:r>
              <a:rPr lang="en-US" dirty="0" smtClean="0">
                <a:latin typeface="Arial"/>
                <a:cs typeface="Arial"/>
              </a:rPr>
              <a:t>) pour </a:t>
            </a:r>
            <a:r>
              <a:rPr lang="en-US" dirty="0" err="1" smtClean="0">
                <a:latin typeface="Arial"/>
                <a:cs typeface="Arial"/>
              </a:rPr>
              <a:t>garantir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que</a:t>
            </a:r>
            <a:r>
              <a:rPr lang="en-US" dirty="0" smtClean="0">
                <a:latin typeface="Arial"/>
                <a:cs typeface="Arial"/>
              </a:rPr>
              <a:t> tout </a:t>
            </a:r>
            <a:r>
              <a:rPr lang="en-US" dirty="0" err="1" smtClean="0">
                <a:latin typeface="Arial"/>
                <a:cs typeface="Arial"/>
              </a:rPr>
              <a:t>va</a:t>
            </a:r>
            <a:r>
              <a:rPr lang="en-US" dirty="0" smtClean="0">
                <a:latin typeface="Arial"/>
                <a:cs typeface="Arial"/>
              </a:rPr>
              <a:t> en douceur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49529209_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950382"/>
            <a:ext cx="2235199" cy="22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870634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LHC </a:t>
            </a:r>
            <a:r>
              <a:rPr lang="en-US" dirty="0" smtClean="0">
                <a:latin typeface="Arial"/>
                <a:cs typeface="Arial"/>
              </a:rPr>
              <a:t>– performance extraordinaire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0" y="4062106"/>
            <a:ext cx="5207000" cy="2745094"/>
            <a:chOff x="0" y="4062106"/>
            <a:chExt cx="5207000" cy="2745094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4062106"/>
              <a:ext cx="5207000" cy="2745094"/>
              <a:chOff x="0" y="4062106"/>
              <a:chExt cx="5207000" cy="274509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r="11354"/>
              <a:stretch/>
            </p:blipFill>
            <p:spPr>
              <a:xfrm>
                <a:off x="0" y="4062106"/>
                <a:ext cx="5207000" cy="274509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823164" y="4648201"/>
                <a:ext cx="2006529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Helvetica"/>
                  </a:rPr>
                  <a:t>Des runs de </a:t>
                </a:r>
                <a:r>
                  <a:rPr lang="en-US" dirty="0" err="1" smtClean="0">
                    <a:latin typeface="Helvetica"/>
                  </a:rPr>
                  <a:t>rêve</a:t>
                </a:r>
                <a:r>
                  <a:rPr lang="en-US" dirty="0" smtClean="0">
                    <a:latin typeface="Helvetica"/>
                  </a:rPr>
                  <a:t>!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8834" t="20387" r="43050" b="73879"/>
            <a:stretch/>
          </p:blipFill>
          <p:spPr>
            <a:xfrm>
              <a:off x="2671231" y="4301307"/>
              <a:ext cx="2269069" cy="24529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23080" y="891272"/>
            <a:ext cx="8420920" cy="3211067"/>
            <a:chOff x="723080" y="891272"/>
            <a:chExt cx="8420920" cy="32110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8502"/>
            <a:stretch/>
          </p:blipFill>
          <p:spPr>
            <a:xfrm>
              <a:off x="5084232" y="913958"/>
              <a:ext cx="4059768" cy="318838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3080" y="891272"/>
              <a:ext cx="4483920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latin typeface="Helvetica"/>
                </a:rPr>
                <a:t>Presque 100 fb</a:t>
              </a:r>
              <a:r>
                <a:rPr lang="en-US" baseline="30000" dirty="0" smtClean="0">
                  <a:latin typeface="Helvetica"/>
                </a:rPr>
                <a:t>-1</a:t>
              </a:r>
              <a:r>
                <a:rPr lang="en-US" dirty="0" smtClean="0">
                  <a:latin typeface="Helvetica"/>
                </a:rPr>
                <a:t> </a:t>
              </a:r>
              <a:r>
                <a:rPr lang="en-US" dirty="0" err="1" smtClean="0">
                  <a:latin typeface="Helvetica"/>
                </a:rPr>
                <a:t>à</a:t>
              </a:r>
              <a:r>
                <a:rPr lang="en-US" dirty="0" smtClean="0">
                  <a:latin typeface="Helvetica"/>
                </a:rPr>
                <a:t> 13 </a:t>
              </a:r>
              <a:r>
                <a:rPr lang="en-US" dirty="0" err="1" smtClean="0">
                  <a:latin typeface="Helvetica"/>
                </a:rPr>
                <a:t>TeV</a:t>
              </a:r>
              <a:r>
                <a:rPr lang="en-US" dirty="0" smtClean="0">
                  <a:latin typeface="Helvetica"/>
                </a:rPr>
                <a:t> au total</a:t>
              </a:r>
            </a:p>
            <a:p>
              <a:pPr algn="r"/>
              <a:r>
                <a:rPr lang="en-US" dirty="0" smtClean="0">
                  <a:latin typeface="Helvetica"/>
                </a:rPr>
                <a:t>Possible de </a:t>
              </a:r>
              <a:r>
                <a:rPr lang="en-US" dirty="0" err="1" smtClean="0">
                  <a:latin typeface="Helvetica"/>
                </a:rPr>
                <a:t>doubler</a:t>
              </a:r>
              <a:r>
                <a:rPr lang="en-US" dirty="0" smtClean="0">
                  <a:latin typeface="Helvetica"/>
                </a:rPr>
                <a:t> les </a:t>
              </a:r>
              <a:r>
                <a:rPr lang="en-US" dirty="0" err="1" smtClean="0">
                  <a:latin typeface="Helvetica"/>
                </a:rPr>
                <a:t>données</a:t>
              </a:r>
              <a:r>
                <a:rPr lang="en-US" dirty="0" smtClean="0">
                  <a:latin typeface="Helvetica"/>
                </a:rPr>
                <a:t> en 2018!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46233" y="3957375"/>
            <a:ext cx="3797767" cy="2900625"/>
            <a:chOff x="5346233" y="3957375"/>
            <a:chExt cx="3797767" cy="29006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5933" y="4229339"/>
              <a:ext cx="3658067" cy="26286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346233" y="3957375"/>
              <a:ext cx="2661381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/>
                </a:rPr>
                <a:t>Pileup – mot de </a:t>
              </a:r>
              <a:r>
                <a:rPr lang="en-US" dirty="0" err="1" smtClean="0">
                  <a:latin typeface="Helvetica"/>
                </a:rPr>
                <a:t>l’année</a:t>
              </a:r>
              <a:r>
                <a:rPr lang="en-US" dirty="0" smtClean="0">
                  <a:latin typeface="Helvetica"/>
                </a:rPr>
                <a:t>!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6656" y="1636929"/>
            <a:ext cx="4907576" cy="2511401"/>
            <a:chOff x="176656" y="1636929"/>
            <a:chExt cx="4907576" cy="2511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656" y="1636929"/>
              <a:ext cx="4907576" cy="21928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95864" y="3778998"/>
              <a:ext cx="3790634" cy="3693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Helvetica"/>
                </a:rPr>
                <a:t>Prise</a:t>
              </a:r>
              <a:r>
                <a:rPr lang="en-US" dirty="0" smtClean="0">
                  <a:latin typeface="Helvetica"/>
                </a:rPr>
                <a:t> de </a:t>
              </a:r>
              <a:r>
                <a:rPr lang="en-US" dirty="0" err="1" smtClean="0">
                  <a:latin typeface="Helvetica"/>
                </a:rPr>
                <a:t>données</a:t>
              </a:r>
              <a:r>
                <a:rPr lang="en-US" dirty="0" smtClean="0">
                  <a:latin typeface="Helvetica"/>
                </a:rPr>
                <a:t> </a:t>
              </a:r>
              <a:r>
                <a:rPr lang="en-US" dirty="0" err="1" smtClean="0">
                  <a:latin typeface="Helvetica"/>
                </a:rPr>
                <a:t>à</a:t>
              </a:r>
              <a:r>
                <a:rPr lang="en-US" dirty="0" smtClean="0">
                  <a:latin typeface="Helvetica"/>
                </a:rPr>
                <a:t> haute </a:t>
              </a:r>
              <a:r>
                <a:rPr lang="en-US" dirty="0" err="1" smtClean="0">
                  <a:latin typeface="Helvetica"/>
                </a:rPr>
                <a:t>efficacité</a:t>
              </a:r>
              <a:endParaRPr lang="en-US" dirty="0" smtClean="0">
                <a:latin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986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Arial"/>
                <a:cs typeface="Arial"/>
              </a:rPr>
              <a:t>L’idée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err="1" smtClean="0">
                <a:latin typeface="Arial"/>
                <a:cs typeface="Arial"/>
              </a:rPr>
              <a:t>principale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2600" y="1092200"/>
            <a:ext cx="8115300" cy="55181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L’apprentissage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automatique</a:t>
            </a:r>
            <a:r>
              <a:rPr lang="en-US" dirty="0" smtClean="0">
                <a:latin typeface="Arial"/>
                <a:cs typeface="Arial"/>
              </a:rPr>
              <a:t> pour exploiter au maximum les </a:t>
            </a:r>
            <a:r>
              <a:rPr lang="en-US" dirty="0" err="1" smtClean="0">
                <a:latin typeface="Arial"/>
                <a:cs typeface="Arial"/>
              </a:rPr>
              <a:t>données</a:t>
            </a:r>
            <a:r>
              <a:rPr lang="en-US" dirty="0" smtClean="0">
                <a:latin typeface="Arial"/>
                <a:cs typeface="Arial"/>
              </a:rPr>
              <a:t> de ATLAS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Meilleure</a:t>
            </a:r>
            <a:r>
              <a:rPr lang="en-US" dirty="0" smtClean="0">
                <a:latin typeface="Arial"/>
                <a:cs typeface="Arial"/>
              </a:rPr>
              <a:t> performance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Algorithmes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plus </a:t>
            </a:r>
            <a:r>
              <a:rPr lang="en-US" dirty="0" err="1">
                <a:latin typeface="Arial"/>
                <a:cs typeface="Arial"/>
              </a:rPr>
              <a:t>rapides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Simplification: extraction de </a:t>
            </a:r>
            <a:r>
              <a:rPr lang="en-US" dirty="0" err="1" smtClean="0">
                <a:latin typeface="Arial"/>
                <a:cs typeface="Arial"/>
              </a:rPr>
              <a:t>caractéristiques</a:t>
            </a:r>
            <a:endParaRPr lang="en-US" dirty="0" smtClean="0">
              <a:latin typeface="Arial"/>
              <a:cs typeface="Arial"/>
            </a:endParaRPr>
          </a:p>
          <a:p>
            <a:pPr lvl="1">
              <a:lnSpc>
                <a:spcPct val="12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Arial"/>
                <a:cs typeface="Arial"/>
              </a:rPr>
              <a:t>L’apprentissage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basé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sur</a:t>
            </a:r>
            <a:r>
              <a:rPr lang="en-US" dirty="0" smtClean="0">
                <a:latin typeface="Arial"/>
                <a:cs typeface="Arial"/>
              </a:rPr>
              <a:t> des </a:t>
            </a:r>
            <a:r>
              <a:rPr lang="en-US" dirty="0" err="1" smtClean="0">
                <a:latin typeface="Arial"/>
                <a:cs typeface="Arial"/>
              </a:rPr>
              <a:t>exemples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Principe de condensation de </a:t>
            </a:r>
            <a:r>
              <a:rPr lang="en-US" dirty="0" err="1" smtClean="0">
                <a:latin typeface="Arial"/>
                <a:cs typeface="Arial"/>
              </a:rPr>
              <a:t>l’information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Utilisant</a:t>
            </a:r>
            <a:r>
              <a:rPr lang="en-US" dirty="0" smtClean="0">
                <a:latin typeface="Arial"/>
                <a:cs typeface="Arial"/>
              </a:rPr>
              <a:t> Deep Learning (</a:t>
            </a:r>
            <a:r>
              <a:rPr lang="en-US" dirty="0" err="1" smtClean="0">
                <a:latin typeface="Arial"/>
                <a:cs typeface="Arial"/>
              </a:rPr>
              <a:t>réseau</a:t>
            </a:r>
            <a:r>
              <a:rPr lang="en-US" dirty="0" smtClean="0">
                <a:latin typeface="Arial"/>
                <a:cs typeface="Arial"/>
              </a:rPr>
              <a:t> de </a:t>
            </a:r>
            <a:r>
              <a:rPr lang="en-US" dirty="0" err="1" smtClean="0">
                <a:latin typeface="Arial"/>
                <a:cs typeface="Arial"/>
              </a:rPr>
              <a:t>neurones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3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978399"/>
            <a:ext cx="8458200" cy="17430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Entraînement</a:t>
            </a:r>
            <a:r>
              <a:rPr lang="en-US" dirty="0" smtClean="0">
                <a:latin typeface="Arial"/>
                <a:cs typeface="Arial"/>
              </a:rPr>
              <a:t> avec des “MC truth labels”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Output multi-</a:t>
            </a:r>
            <a:r>
              <a:rPr lang="en-US" dirty="0" err="1" smtClean="0">
                <a:latin typeface="Arial"/>
                <a:cs typeface="Arial"/>
              </a:rPr>
              <a:t>classe</a:t>
            </a:r>
            <a:r>
              <a:rPr lang="en-US" dirty="0" smtClean="0">
                <a:latin typeface="Arial"/>
                <a:cs typeface="Arial"/>
              </a:rPr>
              <a:t>: b, c, light (facile </a:t>
            </a:r>
            <a:r>
              <a:rPr lang="en-US" dirty="0" err="1" smtClean="0">
                <a:latin typeface="Arial"/>
                <a:cs typeface="Arial"/>
              </a:rPr>
              <a:t>à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étendre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Haute </a:t>
            </a:r>
            <a:r>
              <a:rPr lang="en-US" dirty="0" err="1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lexibilité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: un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seul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entraînement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– tuning après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Publication en </a:t>
            </a:r>
            <a:r>
              <a:rPr lang="en-US" dirty="0" err="1" smtClean="0">
                <a:latin typeface="Arial"/>
                <a:cs typeface="Arial"/>
              </a:rPr>
              <a:t>préparation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800" y="1434451"/>
            <a:ext cx="5321300" cy="2882901"/>
            <a:chOff x="1384300" y="1752599"/>
            <a:chExt cx="5321300" cy="28829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4028" t="23520" r="18056" b="16279"/>
            <a:stretch/>
          </p:blipFill>
          <p:spPr>
            <a:xfrm>
              <a:off x="1384300" y="1752599"/>
              <a:ext cx="5295900" cy="27305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83100" y="3815471"/>
              <a:ext cx="2222500" cy="820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98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Identification des </a:t>
            </a:r>
            <a:r>
              <a:rPr lang="en-US" sz="4000" dirty="0" err="1" smtClean="0">
                <a:latin typeface="Arial"/>
                <a:cs typeface="Arial"/>
              </a:rPr>
              <a:t>gerbes</a:t>
            </a:r>
            <a:r>
              <a:rPr lang="en-US" sz="4000" dirty="0" smtClean="0">
                <a:latin typeface="Arial"/>
                <a:cs typeface="Arial"/>
              </a:rPr>
              <a:t> b, c light: DL1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475" y="1155699"/>
            <a:ext cx="20579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Marie </a:t>
            </a:r>
            <a:r>
              <a:rPr lang="en-US" dirty="0" err="1" smtClean="0">
                <a:latin typeface="Helvetica"/>
              </a:rPr>
              <a:t>Lanfermann</a:t>
            </a:r>
            <a:endParaRPr lang="en-US" dirty="0" smtClean="0">
              <a:latin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099" y="2875902"/>
            <a:ext cx="2602975" cy="20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998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B-tagging </a:t>
            </a:r>
            <a:r>
              <a:rPr lang="en-US" sz="4000" dirty="0" err="1" smtClean="0">
                <a:latin typeface="Arial"/>
                <a:cs typeface="Arial"/>
              </a:rPr>
              <a:t>à</a:t>
            </a:r>
            <a:r>
              <a:rPr lang="en-US" sz="4000" dirty="0" smtClean="0">
                <a:latin typeface="Arial"/>
                <a:cs typeface="Arial"/>
              </a:rPr>
              <a:t> haute </a:t>
            </a:r>
            <a:r>
              <a:rPr lang="en-US" sz="4000" dirty="0" err="1" smtClean="0">
                <a:latin typeface="Arial"/>
                <a:cs typeface="Arial"/>
              </a:rPr>
              <a:t>p</a:t>
            </a:r>
            <a:r>
              <a:rPr lang="en-US" sz="4000" baseline="-25000" dirty="0" err="1" smtClean="0">
                <a:latin typeface="Arial"/>
                <a:cs typeface="Arial"/>
              </a:rPr>
              <a:t>T</a:t>
            </a:r>
            <a:endParaRPr lang="en-US" sz="4000" baseline="-25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0474" y="4547284"/>
            <a:ext cx="228652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Francesco Di Bello (</a:t>
            </a:r>
            <a:r>
              <a:rPr lang="en-US" dirty="0" err="1" smtClean="0">
                <a:latin typeface="Helvetica"/>
              </a:rPr>
              <a:t>étudiant</a:t>
            </a:r>
            <a:r>
              <a:rPr lang="en-US" dirty="0" smtClean="0">
                <a:latin typeface="Helvetica"/>
              </a:rPr>
              <a:t> de </a:t>
            </a:r>
            <a:r>
              <a:rPr lang="en-US" dirty="0" err="1" smtClean="0">
                <a:latin typeface="Helvetica"/>
              </a:rPr>
              <a:t>Peppe</a:t>
            </a:r>
            <a:r>
              <a:rPr lang="en-US" dirty="0" smtClean="0">
                <a:latin typeface="Helvetica"/>
              </a:rPr>
              <a:t>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971034"/>
            <a:ext cx="3762703" cy="2662386"/>
            <a:chOff x="0" y="971034"/>
            <a:chExt cx="3762703" cy="2662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60120"/>
              <a:ext cx="3762703" cy="22733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0" y="971034"/>
              <a:ext cx="3597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"/>
                </a:rPr>
                <a:t>B-tagging plus </a:t>
              </a:r>
              <a:r>
                <a:rPr lang="en-US" dirty="0" err="1" smtClean="0">
                  <a:latin typeface="Helvetica"/>
                </a:rPr>
                <a:t>difficile</a:t>
              </a:r>
              <a:r>
                <a:rPr lang="en-US" dirty="0" smtClean="0">
                  <a:latin typeface="Helvetica"/>
                </a:rPr>
                <a:t> </a:t>
              </a:r>
              <a:r>
                <a:rPr lang="en-US" dirty="0" err="1" smtClean="0">
                  <a:latin typeface="Helvetica"/>
                </a:rPr>
                <a:t>à</a:t>
              </a:r>
              <a:r>
                <a:rPr lang="en-US" dirty="0" smtClean="0">
                  <a:latin typeface="Helvetica"/>
                </a:rPr>
                <a:t> haute </a:t>
              </a:r>
              <a:r>
                <a:rPr lang="en-US" dirty="0" err="1" smtClean="0">
                  <a:latin typeface="Helvetica"/>
                </a:rPr>
                <a:t>p</a:t>
              </a:r>
              <a:r>
                <a:rPr lang="en-US" baseline="-25000" dirty="0" err="1" smtClean="0">
                  <a:latin typeface="Helvetica"/>
                </a:rPr>
                <a:t>T</a:t>
              </a:r>
              <a:endParaRPr lang="en-US" baseline="-25000" dirty="0" smtClean="0">
                <a:latin typeface="Helvetic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01070" y="1189523"/>
            <a:ext cx="4142930" cy="3116997"/>
            <a:chOff x="5001070" y="1189523"/>
            <a:chExt cx="4142930" cy="31169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1070" y="1753820"/>
              <a:ext cx="4015930" cy="25527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32400" y="1189523"/>
              <a:ext cx="391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Helvetica"/>
                </a:rPr>
                <a:t>Développement</a:t>
              </a:r>
              <a:r>
                <a:rPr lang="en-US" dirty="0" smtClean="0">
                  <a:latin typeface="Helvetica"/>
                </a:rPr>
                <a:t> d’un sample </a:t>
              </a:r>
              <a:r>
                <a:rPr lang="en-US" dirty="0" err="1" smtClean="0">
                  <a:latin typeface="Helvetica"/>
                </a:rPr>
                <a:t>dédié</a:t>
              </a:r>
              <a:r>
                <a:rPr lang="en-US" dirty="0" smtClean="0">
                  <a:latin typeface="Helvetica"/>
                </a:rPr>
                <a:t> et riche en </a:t>
              </a:r>
              <a:r>
                <a:rPr lang="en-US" dirty="0" err="1" smtClean="0">
                  <a:latin typeface="Helvetica"/>
                </a:rPr>
                <a:t>gerbes</a:t>
              </a:r>
              <a:r>
                <a:rPr lang="en-US" dirty="0" smtClean="0">
                  <a:latin typeface="Helvetica"/>
                </a:rPr>
                <a:t> </a:t>
              </a:r>
              <a:r>
                <a:rPr lang="en-US" dirty="0" err="1" smtClean="0">
                  <a:latin typeface="Helvetica"/>
                </a:rPr>
                <a:t>à</a:t>
              </a:r>
              <a:r>
                <a:rPr lang="en-US" dirty="0" smtClean="0">
                  <a:latin typeface="Helvetica"/>
                </a:rPr>
                <a:t> haute </a:t>
              </a:r>
              <a:r>
                <a:rPr lang="en-US" dirty="0" err="1" smtClean="0">
                  <a:latin typeface="Helvetica"/>
                </a:rPr>
                <a:t>p</a:t>
              </a:r>
              <a:r>
                <a:rPr lang="en-US" baseline="-25000" dirty="0" err="1" smtClean="0">
                  <a:latin typeface="Helvetica"/>
                </a:rPr>
                <a:t>T</a:t>
              </a:r>
              <a:r>
                <a:rPr lang="en-US" dirty="0" smtClean="0">
                  <a:latin typeface="Helvetica"/>
                </a:rPr>
                <a:t> </a:t>
              </a:r>
              <a:endParaRPr lang="en-US" baseline="-25000" dirty="0" smtClean="0">
                <a:latin typeface="Helvetica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4897" y="3766771"/>
            <a:ext cx="7576205" cy="3091229"/>
            <a:chOff x="1184897" y="3766771"/>
            <a:chExt cx="7576205" cy="309122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4897" y="3766771"/>
              <a:ext cx="3082701" cy="309122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45298" y="6123989"/>
              <a:ext cx="44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"/>
                </a:rPr>
                <a:t>Performance beaucoup </a:t>
              </a:r>
              <a:r>
                <a:rPr lang="en-US" dirty="0" err="1" smtClean="0">
                  <a:solidFill>
                    <a:srgbClr val="FF0000"/>
                  </a:solidFill>
                  <a:latin typeface="Helvetica"/>
                </a:rPr>
                <a:t>améliorée</a:t>
              </a:r>
              <a:endParaRPr lang="en-US" baseline="-25000" dirty="0" smtClean="0">
                <a:solidFill>
                  <a:srgbClr val="FF0000"/>
                </a:solidFill>
                <a:latin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1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508236" cy="4749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73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/>
                <a:cs typeface="Arial"/>
              </a:rPr>
              <a:t>B-tagging </a:t>
            </a:r>
            <a:r>
              <a:rPr lang="en-US" sz="4000" dirty="0" err="1">
                <a:latin typeface="Arial"/>
                <a:cs typeface="Arial"/>
              </a:rPr>
              <a:t>à</a:t>
            </a:r>
            <a:r>
              <a:rPr lang="en-US" sz="4000" dirty="0">
                <a:latin typeface="Arial"/>
                <a:cs typeface="Arial"/>
              </a:rPr>
              <a:t> haute </a:t>
            </a:r>
            <a:r>
              <a:rPr lang="en-US" sz="4000" dirty="0" err="1" smtClean="0">
                <a:latin typeface="Arial"/>
                <a:cs typeface="Arial"/>
              </a:rPr>
              <a:t>p</a:t>
            </a:r>
            <a:r>
              <a:rPr lang="en-US" sz="4000" baseline="-25000" dirty="0" err="1" smtClean="0">
                <a:latin typeface="Arial"/>
                <a:cs typeface="Arial"/>
              </a:rPr>
              <a:t>T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err="1" smtClean="0">
                <a:latin typeface="Arial"/>
                <a:cs typeface="Arial"/>
              </a:rPr>
              <a:t>basé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err="1" smtClean="0">
                <a:latin typeface="Arial"/>
                <a:cs typeface="Arial"/>
              </a:rPr>
              <a:t>sur</a:t>
            </a:r>
            <a:r>
              <a:rPr lang="en-US" sz="4000" dirty="0" smtClean="0">
                <a:latin typeface="Arial"/>
                <a:cs typeface="Arial"/>
              </a:rPr>
              <a:t> des clusters</a:t>
            </a:r>
            <a:endParaRPr lang="fr-FR" sz="4000" dirty="0">
              <a:latin typeface="Arial"/>
              <a:cs typeface="Arial"/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0" y="969432"/>
            <a:ext cx="9144000" cy="113876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>
                <a:latin typeface="Arial"/>
                <a:cs typeface="Arial"/>
              </a:rPr>
              <a:t>Inefficacité</a:t>
            </a:r>
            <a:r>
              <a:rPr lang="en-US" dirty="0" smtClean="0">
                <a:latin typeface="Arial"/>
                <a:cs typeface="Arial"/>
              </a:rPr>
              <a:t> de reconstruction des traces en raison de </a:t>
            </a:r>
            <a:r>
              <a:rPr lang="en-US" dirty="0" err="1" smtClean="0">
                <a:latin typeface="Arial"/>
                <a:cs typeface="Arial"/>
              </a:rPr>
              <a:t>densité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à</a:t>
            </a:r>
            <a:r>
              <a:rPr lang="en-US" dirty="0" smtClean="0">
                <a:latin typeface="Arial"/>
                <a:cs typeface="Arial"/>
              </a:rPr>
              <a:t> haute </a:t>
            </a:r>
            <a:r>
              <a:rPr lang="en-US" dirty="0" err="1" smtClean="0">
                <a:latin typeface="Arial"/>
                <a:cs typeface="Arial"/>
              </a:rPr>
              <a:t>p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endParaRPr lang="en-US" baseline="-250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/>
                <a:cs typeface="Arial"/>
              </a:rPr>
              <a:t>Longue </a:t>
            </a:r>
            <a:r>
              <a:rPr lang="en-US" dirty="0" err="1" smtClean="0">
                <a:latin typeface="Arial"/>
                <a:cs typeface="Arial"/>
              </a:rPr>
              <a:t>durée</a:t>
            </a:r>
            <a:r>
              <a:rPr lang="en-US" dirty="0" smtClean="0">
                <a:latin typeface="Arial"/>
                <a:cs typeface="Arial"/>
              </a:rPr>
              <a:t> de vie des </a:t>
            </a:r>
            <a:r>
              <a:rPr lang="en-US" dirty="0" err="1" smtClean="0">
                <a:latin typeface="Arial"/>
                <a:cs typeface="Arial"/>
              </a:rPr>
              <a:t>gerbes</a:t>
            </a:r>
            <a:r>
              <a:rPr lang="en-US" dirty="0" smtClean="0">
                <a:latin typeface="Arial"/>
                <a:cs typeface="Arial"/>
              </a:rPr>
              <a:t> b </a:t>
            </a:r>
            <a:r>
              <a:rPr lang="en-US" dirty="0" err="1" smtClean="0">
                <a:latin typeface="Arial"/>
                <a:cs typeface="Arial"/>
              </a:rPr>
              <a:t>basée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sur</a:t>
            </a:r>
            <a:r>
              <a:rPr lang="en-US" dirty="0" smtClean="0">
                <a:latin typeface="Arial"/>
                <a:cs typeface="Arial"/>
              </a:rPr>
              <a:t> le </a:t>
            </a:r>
            <a:r>
              <a:rPr lang="en-US" dirty="0" err="1" smtClean="0">
                <a:latin typeface="Arial"/>
                <a:cs typeface="Arial"/>
              </a:rPr>
              <a:t>nombre</a:t>
            </a:r>
            <a:r>
              <a:rPr lang="en-US" dirty="0" smtClean="0">
                <a:latin typeface="Arial"/>
                <a:cs typeface="Arial"/>
              </a:rPr>
              <a:t> de clusters par </a:t>
            </a:r>
            <a:r>
              <a:rPr lang="en-US" dirty="0" err="1" smtClean="0">
                <a:latin typeface="Arial"/>
                <a:cs typeface="Arial"/>
              </a:rPr>
              <a:t>couche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Performance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améliorée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à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haute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baseline="-25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6589" y="3055719"/>
            <a:ext cx="207021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Federica </a:t>
            </a:r>
            <a:r>
              <a:rPr lang="en-US" dirty="0" err="1" smtClean="0">
                <a:latin typeface="Helvetica"/>
              </a:rPr>
              <a:t>Pasquali</a:t>
            </a:r>
            <a:endParaRPr lang="en-US" dirty="0" smtClean="0">
              <a:latin typeface="Helvetica"/>
            </a:endParaRPr>
          </a:p>
          <a:p>
            <a:r>
              <a:rPr lang="en-US" dirty="0" smtClean="0">
                <a:latin typeface="Helvetica"/>
              </a:rPr>
              <a:t>(Erasmus, master)</a:t>
            </a:r>
          </a:p>
        </p:txBody>
      </p:sp>
    </p:spTree>
    <p:extLst>
      <p:ext uri="{BB962C8B-B14F-4D97-AF65-F5344CB8AC3E}">
        <p14:creationId xmlns:p14="http://schemas.microsoft.com/office/powerpoint/2010/main" val="34626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73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B-tagging </a:t>
            </a:r>
            <a:r>
              <a:rPr lang="en-US" sz="4000" dirty="0" smtClean="0">
                <a:latin typeface="Arial"/>
                <a:cs typeface="Arial"/>
              </a:rPr>
              <a:t>application: </a:t>
            </a:r>
            <a:r>
              <a:rPr lang="en-US" sz="4000" dirty="0" err="1" smtClean="0">
                <a:latin typeface="Arial"/>
                <a:cs typeface="Arial"/>
              </a:rPr>
              <a:t>résonances</a:t>
            </a:r>
            <a:endParaRPr lang="fr-FR" sz="4000" dirty="0">
              <a:latin typeface="Arial"/>
              <a:cs typeface="Arial"/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0" y="969433"/>
            <a:ext cx="9144000" cy="99906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Publication en </a:t>
            </a:r>
            <a:r>
              <a:rPr lang="en-US" dirty="0" err="1" smtClean="0">
                <a:latin typeface="Arial"/>
                <a:cs typeface="Arial"/>
              </a:rPr>
              <a:t>préparation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Excellent b-tagging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à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haute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nécessaire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6201" y="2294928"/>
            <a:ext cx="37592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Marie </a:t>
            </a:r>
            <a:r>
              <a:rPr lang="en-US" dirty="0" err="1" smtClean="0">
                <a:latin typeface="Helvetica"/>
              </a:rPr>
              <a:t>Lanfermann</a:t>
            </a:r>
            <a:endParaRPr lang="en-US" dirty="0" smtClean="0">
              <a:latin typeface="Helvetica"/>
            </a:endParaRPr>
          </a:p>
          <a:p>
            <a:r>
              <a:rPr lang="en-US" dirty="0" smtClean="0">
                <a:latin typeface="Helvetica"/>
              </a:rPr>
              <a:t>Dr. Andrea </a:t>
            </a:r>
            <a:r>
              <a:rPr lang="en-US" dirty="0" err="1" smtClean="0">
                <a:latin typeface="Helvetica"/>
              </a:rPr>
              <a:t>Coccaro</a:t>
            </a:r>
            <a:r>
              <a:rPr lang="en-US" dirty="0" smtClean="0">
                <a:latin typeface="Helvetica"/>
              </a:rPr>
              <a:t> (</a:t>
            </a:r>
            <a:r>
              <a:rPr lang="en-US" dirty="0" err="1" smtClean="0">
                <a:latin typeface="Helvetica"/>
              </a:rPr>
              <a:t>maintenant</a:t>
            </a:r>
            <a:r>
              <a:rPr lang="en-US" dirty="0" smtClean="0">
                <a:latin typeface="Helvetica"/>
              </a:rPr>
              <a:t> position </a:t>
            </a:r>
            <a:r>
              <a:rPr lang="en-US" dirty="0" err="1" smtClean="0">
                <a:latin typeface="Helvetica"/>
              </a:rPr>
              <a:t>permanente</a:t>
            </a:r>
            <a:r>
              <a:rPr lang="en-US" dirty="0" smtClean="0">
                <a:latin typeface="Helvetica"/>
              </a:rPr>
              <a:t> en </a:t>
            </a:r>
            <a:r>
              <a:rPr lang="en-US" dirty="0" err="1" smtClean="0">
                <a:latin typeface="Helvetica"/>
              </a:rPr>
              <a:t>Italie</a:t>
            </a:r>
            <a:r>
              <a:rPr lang="en-US" dirty="0" smtClean="0">
                <a:latin typeface="Helvetica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0300"/>
            <a:ext cx="9144000" cy="23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4EED-14AC-2149-949A-51A3C9751ED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73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C-</a:t>
            </a:r>
            <a:r>
              <a:rPr lang="en-US" sz="4000" dirty="0">
                <a:latin typeface="Arial"/>
                <a:cs typeface="Arial"/>
              </a:rPr>
              <a:t>tagging </a:t>
            </a:r>
            <a:r>
              <a:rPr lang="en-US" sz="4000" dirty="0" smtClean="0">
                <a:latin typeface="Arial"/>
                <a:cs typeface="Arial"/>
              </a:rPr>
              <a:t>application: ZH(→cc)</a:t>
            </a:r>
            <a:endParaRPr lang="fr-FR" sz="4000" dirty="0">
              <a:latin typeface="Arial"/>
              <a:cs typeface="Arial"/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0" y="969433"/>
            <a:ext cx="9144000" cy="9482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/>
                <a:cs typeface="Arial"/>
              </a:rPr>
              <a:t>Publication en </a:t>
            </a:r>
            <a:r>
              <a:rPr lang="en-US" dirty="0" err="1" smtClean="0">
                <a:latin typeface="Arial"/>
                <a:cs typeface="Arial"/>
              </a:rPr>
              <a:t>préparation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Excellent c-tagging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nécessaire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: DL1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9600" y="1126526"/>
            <a:ext cx="20573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</a:rPr>
              <a:t>Marie </a:t>
            </a:r>
            <a:r>
              <a:rPr lang="en-US" dirty="0" err="1" smtClean="0">
                <a:latin typeface="Helvetica"/>
              </a:rPr>
              <a:t>Lanfermann</a:t>
            </a:r>
            <a:endParaRPr lang="en-US" dirty="0" smtClean="0">
              <a:latin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834" t="60793"/>
          <a:stretch/>
        </p:blipFill>
        <p:spPr>
          <a:xfrm>
            <a:off x="-12700" y="2387600"/>
            <a:ext cx="3606800" cy="1528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07" y="2451100"/>
            <a:ext cx="5389992" cy="3968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5900" y="2197100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Rapport de </a:t>
            </a:r>
            <a:r>
              <a:rPr lang="en-US" dirty="0" err="1" smtClean="0">
                <a:latin typeface="Helvetica"/>
              </a:rPr>
              <a:t>branchement</a:t>
            </a:r>
            <a:endParaRPr lang="en-US" dirty="0" smtClean="0">
              <a:latin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99" y="4488802"/>
            <a:ext cx="2602975" cy="20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186027</TotalTime>
  <Words>565</Words>
  <Application>Microsoft Office PowerPoint</Application>
  <PresentationFormat>Affichage à l'écran (4:3)</PresentationFormat>
  <Paragraphs>109</Paragraphs>
  <Slides>15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Office Theme</vt:lpstr>
      <vt:lpstr>Utiliser l’intelligence artificielle pour déchiffrer les mystères de l’Univers </vt:lpstr>
      <vt:lpstr>LHC – performance extraordinaire</vt:lpstr>
      <vt:lpstr>Présentation PowerPoint</vt:lpstr>
      <vt:lpstr>L’idée principale</vt:lpstr>
      <vt:lpstr>Identification des gerbes b, c light: DL1</vt:lpstr>
      <vt:lpstr>B-tagging à haute pT</vt:lpstr>
      <vt:lpstr>B-tagging à haute pT basé sur des clusters</vt:lpstr>
      <vt:lpstr>B-tagging application: résonances</vt:lpstr>
      <vt:lpstr>C-tagging application: ZH(→cc)</vt:lpstr>
      <vt:lpstr>Identification des objets boostés</vt:lpstr>
      <vt:lpstr>Objets boostés application: recherche VLQ</vt:lpstr>
      <vt:lpstr>Reconstruction rapide des traces</vt:lpstr>
      <vt:lpstr>Simulation rapide du développement des cascades dans les calorimètres</vt:lpstr>
      <vt:lpstr>Présentation PowerPoint</vt:lpstr>
      <vt:lpstr>Un grand merci aux acteurs au fond de la scène!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ttbar cross section measuremnt on l+jets chanel</dc:title>
  <dc:creator>Tobias Golling</dc:creator>
  <cp:lastModifiedBy>tica</cp:lastModifiedBy>
  <cp:revision>1534</cp:revision>
  <dcterms:created xsi:type="dcterms:W3CDTF">2013-04-06T20:44:58Z</dcterms:created>
  <dcterms:modified xsi:type="dcterms:W3CDTF">2018-04-10T11:41:08Z</dcterms:modified>
</cp:coreProperties>
</file>