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0" r:id="rId2"/>
    <p:sldId id="271" r:id="rId3"/>
    <p:sldId id="274" r:id="rId4"/>
    <p:sldId id="275" r:id="rId5"/>
    <p:sldId id="276" r:id="rId6"/>
    <p:sldId id="277" r:id="rId7"/>
    <p:sldId id="278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1" d="100"/>
          <a:sy n="111" d="100"/>
        </p:scale>
        <p:origin x="-678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56CD7-AA41-184F-8A62-EF1D3624A431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80A56-E2BD-B742-BBDB-1E66634C0CC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6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23DD5-52B4-48BA-BB13-A11FD7B96DF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5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0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1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64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6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C1B8-88C2-DD4D-808D-E965C5CE526B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3CA1-52D2-D944-AC7C-B1EB8E2B3BA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1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9357"/>
            <a:ext cx="6858000" cy="2387600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Physique </a:t>
            </a:r>
            <a:r>
              <a:rPr lang="en-US" b="0" dirty="0" err="1" smtClean="0">
                <a:solidFill>
                  <a:srgbClr val="000000"/>
                </a:solidFill>
                <a:latin typeface="Helvetica"/>
                <a:cs typeface="Helvetica"/>
              </a:rPr>
              <a:t>médicale</a:t>
            </a:r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200" b="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12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Section Jolivet</a:t>
            </a:r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22232"/>
            <a:ext cx="6858000" cy="190706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Renaud Jolivet</a:t>
            </a:r>
          </a:p>
          <a:p>
            <a:r>
              <a:rPr lang="en-US" sz="1800" dirty="0" err="1" smtClean="0">
                <a:solidFill>
                  <a:schemeClr val="tx1"/>
                </a:solidFill>
                <a:latin typeface="Helvetica"/>
                <a:cs typeface="Helvetica"/>
              </a:rPr>
              <a:t>Université</a:t>
            </a:r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 de Genève &amp; CERN</a:t>
            </a:r>
          </a:p>
          <a:p>
            <a:endParaRPr lang="en-US" sz="12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en-US" sz="1800" dirty="0" err="1">
                <a:solidFill>
                  <a:schemeClr val="tx1"/>
                </a:solidFill>
                <a:latin typeface="Helvetica"/>
                <a:cs typeface="Helvetica"/>
              </a:rPr>
              <a:t>Département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de </a:t>
            </a:r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Physique </a:t>
            </a:r>
            <a:r>
              <a:rPr lang="en-US" sz="1800" dirty="0" err="1" smtClean="0">
                <a:solidFill>
                  <a:schemeClr val="tx1"/>
                </a:solidFill>
                <a:latin typeface="Helvetica"/>
                <a:cs typeface="Helvetica"/>
              </a:rPr>
              <a:t>Nucléaire</a:t>
            </a:r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et </a:t>
            </a:r>
            <a:r>
              <a:rPr lang="en-US" sz="1800" dirty="0" err="1" smtClean="0">
                <a:solidFill>
                  <a:schemeClr val="tx1"/>
                </a:solidFill>
                <a:latin typeface="Helvetica"/>
                <a:cs typeface="Helvetica"/>
              </a:rPr>
              <a:t>Corpusculaire</a:t>
            </a:r>
            <a:endParaRPr lang="en-US" sz="1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Fête 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de fin </a:t>
            </a:r>
            <a:r>
              <a:rPr lang="en-US" sz="1800" dirty="0" err="1">
                <a:solidFill>
                  <a:schemeClr val="tx1"/>
                </a:solidFill>
                <a:latin typeface="Helvetica"/>
                <a:cs typeface="Helvetica"/>
              </a:rPr>
              <a:t>d'année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2017, 14 </a:t>
            </a:r>
            <a:r>
              <a:rPr lang="en-US" sz="1800" dirty="0" err="1" smtClean="0">
                <a:solidFill>
                  <a:schemeClr val="tx1"/>
                </a:solidFill>
                <a:latin typeface="Helvetica"/>
                <a:cs typeface="Helvetica"/>
              </a:rPr>
              <a:t>décembre</a:t>
            </a:r>
            <a:r>
              <a:rPr lang="en-US" sz="1800" dirty="0" smtClean="0">
                <a:solidFill>
                  <a:schemeClr val="tx1"/>
                </a:solidFill>
                <a:latin typeface="Helvetica"/>
                <a:cs typeface="Helvetica"/>
              </a:rPr>
              <a:t> 2017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000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6"/>
          <p:cNvSpPr/>
          <p:nvPr/>
        </p:nvSpPr>
        <p:spPr>
          <a:xfrm>
            <a:off x="474847" y="226464"/>
            <a:ext cx="81943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3600" dirty="0" smtClean="0"/>
              <a:t>2017 en perspective</a:t>
            </a:r>
            <a:endParaRPr sz="3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07599" y="1265970"/>
            <a:ext cx="7992940" cy="5444909"/>
            <a:chOff x="755666" y="1292158"/>
            <a:chExt cx="7992940" cy="5444909"/>
          </a:xfrm>
        </p:grpSpPr>
        <p:grpSp>
          <p:nvGrpSpPr>
            <p:cNvPr id="21" name="Group 20"/>
            <p:cNvGrpSpPr/>
            <p:nvPr/>
          </p:nvGrpSpPr>
          <p:grpSpPr>
            <a:xfrm>
              <a:off x="4856307" y="1292158"/>
              <a:ext cx="2147305" cy="2512539"/>
              <a:chOff x="6035988" y="1374873"/>
              <a:chExt cx="2147305" cy="2512539"/>
            </a:xfrm>
          </p:grpSpPr>
          <p:pic>
            <p:nvPicPr>
              <p:cNvPr id="9" name="Picture 8" descr="CONRAD_Mireille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1" r="11621"/>
              <a:stretch/>
            </p:blipFill>
            <p:spPr>
              <a:xfrm>
                <a:off x="6035988" y="1374873"/>
                <a:ext cx="1800000" cy="1773875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035988" y="3148748"/>
                <a:ext cx="214730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600" b="1" dirty="0" smtClean="0">
                  <a:latin typeface="Helvetica"/>
                  <a:cs typeface="Helvetica"/>
                </a:endParaRPr>
              </a:p>
              <a:p>
                <a:r>
                  <a:rPr lang="en-US" b="1" dirty="0" err="1" smtClean="0">
                    <a:latin typeface="Helvetica"/>
                    <a:cs typeface="Helvetica"/>
                  </a:rPr>
                  <a:t>Mireille</a:t>
                </a:r>
                <a:r>
                  <a:rPr lang="en-US" b="1" dirty="0" smtClean="0">
                    <a:latin typeface="Helvetica"/>
                    <a:cs typeface="Helvetica"/>
                  </a:rPr>
                  <a:t> CONRAD</a:t>
                </a:r>
              </a:p>
              <a:p>
                <a:r>
                  <a:rPr lang="en-US" dirty="0" err="1" smtClean="0">
                    <a:latin typeface="Helvetica"/>
                    <a:cs typeface="Helvetica"/>
                  </a:rPr>
                  <a:t>Doctorante</a:t>
                </a:r>
                <a:r>
                  <a:rPr lang="en-US" dirty="0" smtClean="0">
                    <a:latin typeface="Helvetica"/>
                    <a:cs typeface="Helvetica"/>
                  </a:rPr>
                  <a:t> (SNSF)</a:t>
                </a:r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5666" y="4198403"/>
              <a:ext cx="2326278" cy="2533454"/>
              <a:chOff x="6262888" y="3565540"/>
              <a:chExt cx="2326278" cy="2533454"/>
            </a:xfrm>
          </p:grpSpPr>
          <p:pic>
            <p:nvPicPr>
              <p:cNvPr id="10" name="Picture 9" descr="GRYTSKYY_Dmytro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31" r="12436"/>
              <a:stretch/>
            </p:blipFill>
            <p:spPr>
              <a:xfrm>
                <a:off x="6262888" y="3565540"/>
                <a:ext cx="1800000" cy="179479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262888" y="5360330"/>
                <a:ext cx="232627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600" b="1" dirty="0" smtClean="0">
                  <a:latin typeface="Helvetica"/>
                  <a:cs typeface="Helvetica"/>
                </a:endParaRPr>
              </a:p>
              <a:p>
                <a:r>
                  <a:rPr lang="en-US" b="1" dirty="0" err="1" smtClean="0">
                    <a:latin typeface="Helvetica"/>
                    <a:cs typeface="Helvetica"/>
                  </a:rPr>
                  <a:t>Dmytro</a:t>
                </a:r>
                <a:r>
                  <a:rPr lang="en-US" b="1" dirty="0" smtClean="0">
                    <a:latin typeface="Helvetica"/>
                    <a:cs typeface="Helvetica"/>
                  </a:rPr>
                  <a:t> GRYTSKYY</a:t>
                </a:r>
              </a:p>
              <a:p>
                <a:r>
                  <a:rPr lang="en-US" dirty="0" smtClean="0">
                    <a:latin typeface="Helvetica"/>
                    <a:cs typeface="Helvetica"/>
                  </a:rPr>
                  <a:t>Postdoc (SNSF)</a:t>
                </a:r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55666" y="1292296"/>
              <a:ext cx="3212876" cy="2512401"/>
              <a:chOff x="1390000" y="1688004"/>
              <a:chExt cx="3212876" cy="2512401"/>
            </a:xfrm>
          </p:grpSpPr>
          <p:pic>
            <p:nvPicPr>
              <p:cNvPr id="8" name="Picture 7" descr="CHILDS_Bradley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06" b="22815"/>
              <a:stretch/>
            </p:blipFill>
            <p:spPr>
              <a:xfrm>
                <a:off x="1390000" y="1688004"/>
                <a:ext cx="1800000" cy="1773737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390000" y="3461741"/>
                <a:ext cx="321287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600" b="1" dirty="0" smtClean="0">
                  <a:latin typeface="Helvetica"/>
                  <a:cs typeface="Helvetica"/>
                </a:endParaRPr>
              </a:p>
              <a:p>
                <a:r>
                  <a:rPr lang="en-US" b="1" dirty="0" smtClean="0">
                    <a:latin typeface="Helvetica"/>
                    <a:cs typeface="Helvetica"/>
                  </a:rPr>
                  <a:t>Bradley CHILDS</a:t>
                </a:r>
              </a:p>
              <a:p>
                <a:r>
                  <a:rPr lang="en-US" dirty="0" smtClean="0">
                    <a:latin typeface="Helvetica"/>
                    <a:cs typeface="Helvetica"/>
                  </a:rPr>
                  <a:t>Postdoc (</a:t>
                </a:r>
                <a:r>
                  <a:rPr lang="en-US" dirty="0" err="1" smtClean="0">
                    <a:latin typeface="Helvetica"/>
                    <a:cs typeface="Helvetica"/>
                  </a:rPr>
                  <a:t>Fondation</a:t>
                </a:r>
                <a:r>
                  <a:rPr lang="en-US" dirty="0" smtClean="0">
                    <a:latin typeface="Helvetica"/>
                    <a:cs typeface="Helvetica"/>
                  </a:rPr>
                  <a:t> </a:t>
                </a:r>
                <a:r>
                  <a:rPr lang="en-US" dirty="0" err="1" smtClean="0">
                    <a:latin typeface="Helvetica"/>
                    <a:cs typeface="Helvetica"/>
                  </a:rPr>
                  <a:t>Boninchi</a:t>
                </a:r>
                <a:r>
                  <a:rPr lang="en-US" dirty="0" smtClean="0">
                    <a:latin typeface="Helvetica"/>
                    <a:cs typeface="Helvetica"/>
                  </a:rPr>
                  <a:t>)</a:t>
                </a: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856307" y="4198403"/>
              <a:ext cx="3892299" cy="2538664"/>
              <a:chOff x="1133679" y="4160799"/>
              <a:chExt cx="3892299" cy="2538664"/>
            </a:xfrm>
          </p:grpSpPr>
          <p:pic>
            <p:nvPicPr>
              <p:cNvPr id="6" name="Picture 5" descr="medium_Ioanna Prionisti_ESR-14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3679" y="4160799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133679" y="5960799"/>
                <a:ext cx="389229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600" b="1" dirty="0">
                  <a:latin typeface="Helvetica"/>
                  <a:cs typeface="Helvetica"/>
                </a:endParaRPr>
              </a:p>
              <a:p>
                <a:r>
                  <a:rPr lang="en-US" b="1" dirty="0" err="1" smtClean="0">
                    <a:latin typeface="Helvetica"/>
                    <a:cs typeface="Helvetica"/>
                  </a:rPr>
                  <a:t>Ioanna</a:t>
                </a:r>
                <a:r>
                  <a:rPr lang="en-US" b="1" dirty="0" smtClean="0">
                    <a:latin typeface="Helvetica"/>
                    <a:cs typeface="Helvetica"/>
                  </a:rPr>
                  <a:t> PRIONISTI</a:t>
                </a:r>
                <a:endParaRPr lang="en-US" b="1" dirty="0">
                  <a:latin typeface="Helvetica"/>
                  <a:cs typeface="Helvetica"/>
                </a:endParaRPr>
              </a:p>
              <a:p>
                <a:r>
                  <a:rPr lang="en-US" dirty="0">
                    <a:latin typeface="Helvetica"/>
                    <a:cs typeface="Helvetica"/>
                  </a:rPr>
                  <a:t>Marie Curie Early Stage </a:t>
                </a:r>
                <a:r>
                  <a:rPr lang="en-US" dirty="0" smtClean="0">
                    <a:latin typeface="Helvetica"/>
                    <a:cs typeface="Helvetica"/>
                  </a:rPr>
                  <a:t>Researcher</a:t>
                </a:r>
                <a:endParaRPr lang="en-US" dirty="0">
                  <a:latin typeface="Helvetica"/>
                  <a:cs typeface="Helvetica"/>
                </a:endParaRPr>
              </a:p>
            </p:txBody>
          </p:sp>
        </p:grpSp>
      </p:grpSp>
      <p:pic>
        <p:nvPicPr>
          <p:cNvPr id="25" name="Picture 24" descr="xmas hat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7" b="95243" l="4412" r="94935">
                        <a14:foregroundMark x1="15196" y1="28036" x2="15196" y2="28036"/>
                        <a14:foregroundMark x1="30882" y1="80466" x2="30882" y2="80466"/>
                        <a14:foregroundMark x1="30882" y1="80466" x2="30882" y2="80466"/>
                        <a14:backgroundMark x1="51797" y1="34312" x2="51797" y2="34312"/>
                        <a14:backgroundMark x1="85621" y1="47874" x2="85621" y2="47874"/>
                        <a14:backgroundMark x1="85621" y1="47874" x2="85621" y2="4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84" y="1164097"/>
            <a:ext cx="1245453" cy="1005317"/>
          </a:xfrm>
          <a:prstGeom prst="rect">
            <a:avLst/>
          </a:prstGeom>
        </p:spPr>
      </p:pic>
      <p:pic>
        <p:nvPicPr>
          <p:cNvPr id="26" name="Picture 25" descr="xmas hat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7" b="95243" l="4412" r="94935">
                        <a14:foregroundMark x1="15196" y1="28036" x2="15196" y2="28036"/>
                        <a14:foregroundMark x1="30882" y1="80466" x2="30882" y2="80466"/>
                        <a14:foregroundMark x1="30882" y1="80466" x2="30882" y2="80466"/>
                        <a14:backgroundMark x1="51797" y1="34312" x2="51797" y2="34312"/>
                        <a14:backgroundMark x1="85621" y1="47874" x2="85621" y2="47874"/>
                        <a14:backgroundMark x1="85621" y1="47874" x2="85621" y2="4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7855">
            <a:off x="4640432" y="3654069"/>
            <a:ext cx="2148610" cy="1734336"/>
          </a:xfrm>
          <a:prstGeom prst="rect">
            <a:avLst/>
          </a:prstGeom>
        </p:spPr>
      </p:pic>
      <p:pic>
        <p:nvPicPr>
          <p:cNvPr id="27" name="Picture 26" descr="xmas hat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7" b="95243" l="4412" r="94935">
                        <a14:foregroundMark x1="15196" y1="28036" x2="15196" y2="28036"/>
                        <a14:foregroundMark x1="30882" y1="80466" x2="30882" y2="80466"/>
                        <a14:foregroundMark x1="30882" y1="80466" x2="30882" y2="80466"/>
                        <a14:backgroundMark x1="51797" y1="34312" x2="51797" y2="34312"/>
                        <a14:backgroundMark x1="85621" y1="47874" x2="85621" y2="47874"/>
                        <a14:backgroundMark x1="85621" y1="47874" x2="85621" y2="4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3744">
            <a:off x="1152184" y="4350230"/>
            <a:ext cx="820548" cy="6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6"/>
          <p:cNvSpPr/>
          <p:nvPr/>
        </p:nvSpPr>
        <p:spPr>
          <a:xfrm>
            <a:off x="474847" y="226464"/>
            <a:ext cx="81943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3600" dirty="0" smtClean="0"/>
              <a:t>2017 en perspective</a:t>
            </a:r>
            <a:endParaRPr sz="3600" dirty="0"/>
          </a:p>
        </p:txBody>
      </p:sp>
      <p:sp>
        <p:nvSpPr>
          <p:cNvPr id="17" name="Rectangle 16"/>
          <p:cNvSpPr/>
          <p:nvPr/>
        </p:nvSpPr>
        <p:spPr>
          <a:xfrm>
            <a:off x="1706879" y="1361227"/>
            <a:ext cx="7196531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Helvetica"/>
                <a:cs typeface="Helvetica"/>
              </a:rPr>
              <a:t>Financements</a:t>
            </a:r>
            <a:r>
              <a:rPr lang="en-US" b="1" dirty="0" smtClean="0">
                <a:latin typeface="Helvetica"/>
                <a:cs typeface="Helvetica"/>
              </a:rPr>
              <a:t> (en </a:t>
            </a:r>
            <a:r>
              <a:rPr lang="en-US" b="1" dirty="0" err="1" smtClean="0">
                <a:latin typeface="Helvetica"/>
                <a:cs typeface="Helvetica"/>
              </a:rPr>
              <a:t>cours</a:t>
            </a:r>
            <a:r>
              <a:rPr lang="en-US" b="1" dirty="0" smtClean="0">
                <a:latin typeface="Helvetica"/>
                <a:cs typeface="Helvetica"/>
              </a:rPr>
              <a:t>)</a:t>
            </a:r>
          </a:p>
          <a:p>
            <a:endParaRPr lang="en-US" sz="600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Horizon2020 </a:t>
            </a:r>
            <a:r>
              <a:rPr lang="en-US" dirty="0">
                <a:latin typeface="Helvetica"/>
                <a:cs typeface="Helvetica"/>
              </a:rPr>
              <a:t>MSCA ITN MEDICIS-</a:t>
            </a:r>
            <a:r>
              <a:rPr lang="en-US" dirty="0" err="1" smtClean="0">
                <a:latin typeface="Helvetica"/>
                <a:cs typeface="Helvetica"/>
              </a:rPr>
              <a:t>Promed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SNSF Project </a:t>
            </a:r>
            <a:r>
              <a:rPr lang="en-US" dirty="0">
                <a:latin typeface="Helvetica"/>
                <a:cs typeface="Helvetica"/>
              </a:rPr>
              <a:t>Grant </a:t>
            </a:r>
            <a:r>
              <a:rPr lang="en-US" dirty="0" smtClean="0">
                <a:latin typeface="Helvetica"/>
                <a:cs typeface="Helvetica"/>
              </a:rPr>
              <a:t>31003A_170079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Fondation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Ernest </a:t>
            </a:r>
            <a:r>
              <a:rPr lang="en-US" dirty="0" err="1">
                <a:latin typeface="Helvetica"/>
                <a:cs typeface="Helvetica"/>
              </a:rPr>
              <a:t>Boninchi</a:t>
            </a:r>
            <a:endParaRPr lang="en-US" dirty="0"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b="1" dirty="0" err="1">
                <a:latin typeface="Helvetica"/>
                <a:cs typeface="Helvetica"/>
              </a:rPr>
              <a:t>Financements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(</a:t>
            </a:r>
            <a:r>
              <a:rPr lang="en-US" b="1" dirty="0" err="1" smtClean="0">
                <a:latin typeface="Helvetica"/>
                <a:cs typeface="Helvetica"/>
              </a:rPr>
              <a:t>acquis</a:t>
            </a:r>
            <a:r>
              <a:rPr lang="en-US" b="1" dirty="0" smtClean="0">
                <a:latin typeface="Helvetica"/>
                <a:cs typeface="Helvetica"/>
              </a:rPr>
              <a:t> en 2017)</a:t>
            </a:r>
            <a:endParaRPr lang="en-US" b="1" dirty="0">
              <a:latin typeface="Helvetica"/>
              <a:cs typeface="Helvetica"/>
            </a:endParaRPr>
          </a:p>
          <a:p>
            <a:endParaRPr lang="en-US" sz="6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Fondation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Michel </a:t>
            </a:r>
            <a:r>
              <a:rPr lang="en-US" dirty="0" err="1" smtClean="0">
                <a:latin typeface="Helvetica"/>
                <a:cs typeface="Helvetica"/>
              </a:rPr>
              <a:t>Forni</a:t>
            </a: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Australian </a:t>
            </a:r>
            <a:r>
              <a:rPr lang="en-US" dirty="0">
                <a:latin typeface="Helvetica"/>
                <a:cs typeface="Helvetica"/>
              </a:rPr>
              <a:t>Research Council Discovery </a:t>
            </a:r>
            <a:r>
              <a:rPr lang="en-US" dirty="0" smtClean="0">
                <a:latin typeface="Helvetica"/>
                <a:cs typeface="Helvetica"/>
              </a:rPr>
              <a:t>Project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"/>
              <a:cs typeface="Helvetica"/>
            </a:endParaRPr>
          </a:p>
          <a:p>
            <a:r>
              <a:rPr lang="en-US" b="1" dirty="0" err="1">
                <a:latin typeface="Helvetica"/>
                <a:cs typeface="Helvetica"/>
              </a:rPr>
              <a:t>Financements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(</a:t>
            </a:r>
            <a:r>
              <a:rPr lang="en-US" b="1" dirty="0" err="1" smtClean="0">
                <a:latin typeface="Helvetica"/>
                <a:cs typeface="Helvetica"/>
              </a:rPr>
              <a:t>décisions</a:t>
            </a:r>
            <a:r>
              <a:rPr lang="en-US" b="1" dirty="0" smtClean="0">
                <a:latin typeface="Helvetica"/>
                <a:cs typeface="Helvetica"/>
              </a:rPr>
              <a:t> en </a:t>
            </a:r>
            <a:r>
              <a:rPr lang="en-US" b="1" dirty="0" err="1" smtClean="0">
                <a:latin typeface="Helvetica"/>
                <a:cs typeface="Helvetica"/>
              </a:rPr>
              <a:t>attente</a:t>
            </a:r>
            <a:r>
              <a:rPr lang="en-US" b="1" dirty="0" smtClean="0">
                <a:latin typeface="Helvetica"/>
                <a:cs typeface="Helvetica"/>
              </a:rPr>
              <a:t>)</a:t>
            </a:r>
            <a:endParaRPr lang="en-US" b="1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600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Ajinomoto Co., Inc</a:t>
            </a:r>
            <a:r>
              <a:rPr lang="en-US" dirty="0" smtClean="0">
                <a:latin typeface="Helvetica"/>
                <a:cs typeface="Helvetica"/>
              </a:rPr>
              <a:t>.</a:t>
            </a:r>
            <a:endParaRPr lang="en-US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Marie Curie Fellowship </a:t>
            </a:r>
            <a:r>
              <a:rPr lang="en-US" dirty="0" smtClean="0">
                <a:latin typeface="Helvetica"/>
                <a:cs typeface="Helvetica"/>
              </a:rPr>
              <a:t>(Dr. Giuseppe </a:t>
            </a:r>
            <a:r>
              <a:rPr lang="en-US" dirty="0">
                <a:latin typeface="Helvetica"/>
                <a:cs typeface="Helvetica"/>
              </a:rPr>
              <a:t>Caruso)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Google Faculty Research Awards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Swiss Government Excellence </a:t>
            </a:r>
            <a:r>
              <a:rPr lang="en-US" dirty="0" smtClean="0">
                <a:latin typeface="Helvetica"/>
                <a:cs typeface="Helvetica"/>
              </a:rPr>
              <a:t>Scholarship (Ms. Karolina </a:t>
            </a:r>
            <a:r>
              <a:rPr lang="en-US" dirty="0" err="1">
                <a:latin typeface="Helvetica"/>
                <a:cs typeface="Helvetica"/>
              </a:rPr>
              <a:t>Kulesz</a:t>
            </a:r>
            <a:r>
              <a:rPr lang="en-US" dirty="0">
                <a:latin typeface="Helvetica"/>
                <a:cs typeface="Helvetic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CERN KT-MA</a:t>
            </a:r>
          </a:p>
        </p:txBody>
      </p:sp>
      <p:pic>
        <p:nvPicPr>
          <p:cNvPr id="2" name="Picture 1" descr="xmas dec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" y="2946400"/>
            <a:ext cx="1593674" cy="12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6"/>
          <p:cNvSpPr/>
          <p:nvPr/>
        </p:nvSpPr>
        <p:spPr>
          <a:xfrm>
            <a:off x="474847" y="226464"/>
            <a:ext cx="81943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3600" dirty="0" smtClean="0"/>
              <a:t>2017 en perspective</a:t>
            </a:r>
            <a:endParaRPr sz="3600" dirty="0"/>
          </a:p>
        </p:txBody>
      </p:sp>
      <p:sp>
        <p:nvSpPr>
          <p:cNvPr id="17" name="Rectangle 16"/>
          <p:cNvSpPr/>
          <p:nvPr/>
        </p:nvSpPr>
        <p:spPr>
          <a:xfrm>
            <a:off x="1711434" y="1361227"/>
            <a:ext cx="6294364" cy="418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Publications</a:t>
            </a:r>
          </a:p>
          <a:p>
            <a:endParaRPr lang="en-US" sz="600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JCBFM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Proc. IEEE IEDM (</a:t>
            </a:r>
            <a:r>
              <a:rPr lang="en-US" dirty="0" err="1" smtClean="0">
                <a:latin typeface="Helvetica"/>
                <a:cs typeface="Helvetica"/>
              </a:rPr>
              <a:t>à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paraître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Neuron (</a:t>
            </a:r>
            <a:r>
              <a:rPr lang="en-US" dirty="0" err="1">
                <a:latin typeface="Helvetica"/>
                <a:cs typeface="Helvetica"/>
              </a:rPr>
              <a:t>à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paraître</a:t>
            </a:r>
            <a:r>
              <a:rPr lang="en-US" dirty="0" smtClean="0">
                <a:latin typeface="Helvetica"/>
                <a:cs typeface="Helvetic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i="1" dirty="0" err="1" smtClean="0">
                <a:latin typeface="Helvetica"/>
                <a:cs typeface="Helvetica"/>
              </a:rPr>
              <a:t>Plusieurs</a:t>
            </a:r>
            <a:r>
              <a:rPr lang="en-US" i="1" dirty="0" smtClean="0">
                <a:latin typeface="Helvetica"/>
                <a:cs typeface="Helvetica"/>
              </a:rPr>
              <a:t> articles en </a:t>
            </a:r>
            <a:r>
              <a:rPr lang="en-US" i="1" dirty="0" err="1" smtClean="0">
                <a:latin typeface="Helvetica"/>
                <a:cs typeface="Helvetica"/>
              </a:rPr>
              <a:t>révision</a:t>
            </a:r>
            <a:r>
              <a:rPr lang="en-US" i="1" dirty="0" smtClean="0">
                <a:latin typeface="Helvetica"/>
                <a:cs typeface="Helvetica"/>
              </a:rPr>
              <a:t> </a:t>
            </a:r>
            <a:r>
              <a:rPr lang="en-US" i="1" dirty="0" err="1" smtClean="0">
                <a:latin typeface="Helvetica"/>
                <a:cs typeface="Helvetica"/>
              </a:rPr>
              <a:t>ou</a:t>
            </a:r>
            <a:r>
              <a:rPr lang="en-US" i="1" dirty="0" smtClean="0">
                <a:latin typeface="Helvetica"/>
                <a:cs typeface="Helvetica"/>
              </a:rPr>
              <a:t> en </a:t>
            </a:r>
            <a:r>
              <a:rPr lang="en-US" i="1" dirty="0" err="1" smtClean="0">
                <a:latin typeface="Helvetica"/>
                <a:cs typeface="Helvetica"/>
              </a:rPr>
              <a:t>préparation</a:t>
            </a:r>
            <a:r>
              <a:rPr lang="is-IS" i="1" dirty="0" smtClean="0">
                <a:latin typeface="Helvetica"/>
                <a:cs typeface="Helvetica"/>
              </a:rPr>
              <a:t>…</a:t>
            </a:r>
            <a:endParaRPr lang="en-US" i="1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b="1" i="1" dirty="0" smtClean="0">
                <a:latin typeface="Helvetica"/>
                <a:cs typeface="Helvetica"/>
              </a:rPr>
              <a:t>Talks</a:t>
            </a:r>
            <a:r>
              <a:rPr lang="en-US" b="1" dirty="0" smtClean="0">
                <a:latin typeface="Helvetica"/>
                <a:cs typeface="Helvetica"/>
              </a:rPr>
              <a:t> (</a:t>
            </a:r>
            <a:r>
              <a:rPr lang="en-US" b="1" dirty="0" err="1" smtClean="0">
                <a:latin typeface="Helvetica"/>
                <a:cs typeface="Helvetica"/>
              </a:rPr>
              <a:t>invités</a:t>
            </a:r>
            <a:r>
              <a:rPr lang="en-US" b="1" dirty="0" smtClean="0">
                <a:latin typeface="Helvetica"/>
                <a:cs typeface="Helvetica"/>
              </a:rPr>
              <a:t>)</a:t>
            </a:r>
            <a:endParaRPr lang="en-US" sz="6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8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EPFL, Lausanne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F. Hoffmann-La-Roche AG, </a:t>
            </a:r>
            <a:r>
              <a:rPr lang="en-US" dirty="0" err="1" smtClean="0">
                <a:latin typeface="Helvetica"/>
                <a:cs typeface="Helvetica"/>
              </a:rPr>
              <a:t>Bâle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UNIGE-CERN Workshop on Life Sciences, </a:t>
            </a:r>
            <a:r>
              <a:rPr lang="en-US" dirty="0" smtClean="0">
                <a:latin typeface="Helvetica"/>
                <a:cs typeface="Helvetica"/>
              </a:rPr>
              <a:t>Genève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Euroglia</a:t>
            </a:r>
            <a:r>
              <a:rPr lang="en-US" dirty="0" smtClean="0">
                <a:latin typeface="Helvetica"/>
                <a:cs typeface="Helvetica"/>
              </a:rPr>
              <a:t>*2017</a:t>
            </a:r>
            <a:r>
              <a:rPr lang="en-US" dirty="0">
                <a:latin typeface="Helvetica"/>
                <a:cs typeface="Helvetica"/>
              </a:rPr>
              <a:t>, </a:t>
            </a:r>
            <a:r>
              <a:rPr lang="en-US" dirty="0" err="1" smtClean="0">
                <a:latin typeface="Helvetica"/>
                <a:cs typeface="Helvetica"/>
              </a:rPr>
              <a:t>Édimbourg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CNS*2017, Anvers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IEEE IEDM*2017, San Francisco</a:t>
            </a:r>
          </a:p>
          <a:p>
            <a:endParaRPr lang="en-US" b="1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46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6"/>
          <p:cNvSpPr/>
          <p:nvPr/>
        </p:nvSpPr>
        <p:spPr>
          <a:xfrm>
            <a:off x="474847" y="226464"/>
            <a:ext cx="81943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3600" dirty="0" smtClean="0"/>
              <a:t>« From CERN to bedside »</a:t>
            </a:r>
            <a:endParaRPr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376293" y="1270608"/>
            <a:ext cx="2520000" cy="2174786"/>
            <a:chOff x="973368" y="1399588"/>
            <a:chExt cx="2520000" cy="21747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17530" b="31265"/>
            <a:stretch/>
          </p:blipFill>
          <p:spPr>
            <a:xfrm>
              <a:off x="973368" y="1399588"/>
              <a:ext cx="2520000" cy="77933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3368" y="2188374"/>
              <a:ext cx="2520000" cy="138600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4041095" y="2058011"/>
            <a:ext cx="3713913" cy="82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 smtClean="0">
                <a:latin typeface="Helvetica"/>
                <a:cs typeface="Helvetica"/>
              </a:rPr>
              <a:t>Production de radioisotopes</a:t>
            </a:r>
            <a:endParaRPr lang="en-US" sz="2200" dirty="0">
              <a:latin typeface="Helvetica"/>
              <a:cs typeface="Helvetic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76293" y="3884559"/>
            <a:ext cx="6378715" cy="2389008"/>
            <a:chOff x="1376293" y="3884559"/>
            <a:chExt cx="6378715" cy="2389008"/>
          </a:xfrm>
        </p:grpSpPr>
        <p:grpSp>
          <p:nvGrpSpPr>
            <p:cNvPr id="9" name="Group 8"/>
            <p:cNvGrpSpPr/>
            <p:nvPr/>
          </p:nvGrpSpPr>
          <p:grpSpPr>
            <a:xfrm>
              <a:off x="1376293" y="3884559"/>
              <a:ext cx="2520000" cy="2389008"/>
              <a:chOff x="973368" y="4013539"/>
              <a:chExt cx="2520000" cy="238900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3368" y="4676347"/>
                <a:ext cx="2520000" cy="17262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l="11131" t="32120" r="11063" b="31498"/>
              <a:stretch/>
            </p:blipFill>
            <p:spPr>
              <a:xfrm>
                <a:off x="973368" y="4013539"/>
                <a:ext cx="2520000" cy="662808"/>
              </a:xfrm>
              <a:prstGeom prst="rect">
                <a:avLst/>
              </a:prstGeom>
            </p:spPr>
          </p:pic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4041095" y="4547367"/>
              <a:ext cx="3713913" cy="8297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dirty="0" smtClean="0">
                  <a:latin typeface="Helvetica"/>
                  <a:cs typeface="Helvetica"/>
                </a:rPr>
                <a:t>Application (</a:t>
              </a:r>
              <a:r>
                <a:rPr lang="en-US" sz="2200" dirty="0" err="1" smtClean="0">
                  <a:latin typeface="Helvetica"/>
                  <a:cs typeface="Helvetica"/>
                </a:rPr>
                <a:t>pré</a:t>
              </a:r>
              <a:r>
                <a:rPr lang="en-US" sz="2200" dirty="0" smtClean="0">
                  <a:latin typeface="Helvetica"/>
                  <a:cs typeface="Helvetica"/>
                </a:rPr>
                <a:t>)</a:t>
              </a:r>
              <a:r>
                <a:rPr lang="en-US" sz="2200" dirty="0" err="1" smtClean="0">
                  <a:latin typeface="Helvetica"/>
                  <a:cs typeface="Helvetica"/>
                </a:rPr>
                <a:t>clinique</a:t>
              </a:r>
              <a:r>
                <a:rPr lang="en-US" sz="2200" dirty="0" smtClean="0">
                  <a:latin typeface="Helvetica"/>
                  <a:cs typeface="Helvetica"/>
                </a:rPr>
                <a:t> </a:t>
              </a:r>
              <a:endParaRPr lang="en-US" sz="2200" dirty="0">
                <a:latin typeface="Helvetica"/>
                <a:cs typeface="Helvetica"/>
              </a:endParaRPr>
            </a:p>
          </p:txBody>
        </p:sp>
      </p:grpSp>
      <p:cxnSp>
        <p:nvCxnSpPr>
          <p:cNvPr id="15" name="Curved Connector 14"/>
          <p:cNvCxnSpPr>
            <a:stCxn id="12" idx="3"/>
            <a:endCxn id="13" idx="3"/>
          </p:cNvCxnSpPr>
          <p:nvPr/>
        </p:nvCxnSpPr>
        <p:spPr>
          <a:xfrm>
            <a:off x="7755008" y="2472907"/>
            <a:ext cx="12700" cy="2489356"/>
          </a:xfrm>
          <a:prstGeom prst="curvedConnector3">
            <a:avLst>
              <a:gd name="adj1" fmla="val 7250055"/>
            </a:avLst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620835" y="2870025"/>
            <a:ext cx="4828625" cy="1749570"/>
            <a:chOff x="4109231" y="3160021"/>
            <a:chExt cx="4828625" cy="1749570"/>
          </a:xfrm>
        </p:grpSpPr>
        <p:pic>
          <p:nvPicPr>
            <p:cNvPr id="6" name="Picture 26" descr="\\cern.ch\dfs\Users\m\mdias\Public\Medical_Isotopes\presentation\target 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9231" y="3160021"/>
              <a:ext cx="3034838" cy="1188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4109231" y="4079800"/>
              <a:ext cx="4828625" cy="8297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err="1" smtClean="0">
                  <a:latin typeface="Helvetica"/>
                  <a:cs typeface="Helvetica"/>
                </a:rPr>
                <a:t>Anticorps</a:t>
              </a:r>
              <a:r>
                <a:rPr lang="en-US" sz="1600" dirty="0" smtClean="0">
                  <a:latin typeface="Helvetica"/>
                  <a:cs typeface="Helvetica"/>
                </a:rPr>
                <a:t> </a:t>
              </a:r>
              <a:r>
                <a:rPr lang="en-US" sz="1600" dirty="0" err="1" smtClean="0">
                  <a:latin typeface="Helvetica"/>
                  <a:cs typeface="Helvetica"/>
                </a:rPr>
                <a:t>ou</a:t>
              </a:r>
              <a:r>
                <a:rPr lang="en-US" sz="1600" dirty="0" smtClean="0">
                  <a:latin typeface="Helvetica"/>
                  <a:cs typeface="Helvetica"/>
                </a:rPr>
                <a:t> peptide </a:t>
              </a:r>
              <a:r>
                <a:rPr lang="en-US" sz="1600" dirty="0" err="1" smtClean="0">
                  <a:latin typeface="Helvetica"/>
                  <a:cs typeface="Helvetica"/>
                </a:rPr>
                <a:t>utilisé</a:t>
              </a:r>
              <a:r>
                <a:rPr lang="en-US" sz="1600" dirty="0" smtClean="0">
                  <a:latin typeface="Helvetica"/>
                  <a:cs typeface="Helvetica"/>
                </a:rPr>
                <a:t> </a:t>
              </a:r>
            </a:p>
            <a:p>
              <a:pPr algn="l"/>
              <a:r>
                <a:rPr lang="en-US" sz="1600" dirty="0" err="1" smtClean="0">
                  <a:latin typeface="Helvetica"/>
                  <a:cs typeface="Helvetica"/>
                </a:rPr>
                <a:t>comme</a:t>
              </a:r>
              <a:r>
                <a:rPr lang="en-US" sz="1600" dirty="0" smtClean="0">
                  <a:latin typeface="Helvetica"/>
                  <a:cs typeface="Helvetica"/>
                </a:rPr>
                <a:t> </a:t>
              </a:r>
              <a:r>
                <a:rPr lang="en-US" sz="1600" dirty="0" err="1" smtClean="0">
                  <a:latin typeface="Helvetica"/>
                  <a:cs typeface="Helvetica"/>
                </a:rPr>
                <a:t>véhicule</a:t>
              </a:r>
              <a:r>
                <a:rPr lang="en-US" sz="1600" dirty="0" smtClean="0">
                  <a:latin typeface="Helvetica"/>
                  <a:cs typeface="Helvetica"/>
                </a:rPr>
                <a:t>.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84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6"/>
          <p:cNvSpPr/>
          <p:nvPr/>
        </p:nvSpPr>
        <p:spPr>
          <a:xfrm>
            <a:off x="474847" y="226464"/>
            <a:ext cx="81943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3600" dirty="0" smtClean="0"/>
              <a:t>Glioblastome</a:t>
            </a:r>
            <a:endParaRPr sz="3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75598" y="1337436"/>
            <a:ext cx="6992805" cy="4384884"/>
            <a:chOff x="837916" y="1495482"/>
            <a:chExt cx="6992805" cy="4384884"/>
          </a:xfrm>
        </p:grpSpPr>
        <p:sp>
          <p:nvSpPr>
            <p:cNvPr id="11" name="Rectangle 10"/>
            <p:cNvSpPr/>
            <p:nvPr/>
          </p:nvSpPr>
          <p:spPr>
            <a:xfrm>
              <a:off x="837916" y="1495482"/>
              <a:ext cx="2764491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dirty="0" smtClean="0">
                  <a:latin typeface="Helvetica"/>
                  <a:cs typeface="Helvetica"/>
                </a:rPr>
                <a:t>Brain cancer incidence in Europe ranges from 4.5 to 11.2 per 100’000 men, 1.6 to 8.5 per 100’000 women, and accounts for 23% of all cancers diagnosed in children;</a:t>
              </a:r>
              <a:endParaRPr lang="fr-CH" dirty="0">
                <a:latin typeface="Helvetica"/>
                <a:cs typeface="Helvetica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845733" y="1495482"/>
              <a:ext cx="3984988" cy="4384884"/>
              <a:chOff x="994387" y="1246234"/>
              <a:chExt cx="3984988" cy="438488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4387" y="1246234"/>
                <a:ext cx="3984988" cy="3953794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994387" y="5292564"/>
                <a:ext cx="345997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H" sz="1600" dirty="0" smtClean="0">
                    <a:latin typeface="Helvetica"/>
                    <a:cs typeface="Helvetica"/>
                  </a:rPr>
                  <a:t>Zinn </a:t>
                </a:r>
                <a:r>
                  <a:rPr lang="fr-CH" sz="1600" i="1" dirty="0" smtClean="0">
                    <a:latin typeface="Helvetica"/>
                    <a:cs typeface="Helvetica"/>
                  </a:rPr>
                  <a:t>et al.</a:t>
                </a:r>
                <a:r>
                  <a:rPr lang="fr-CH" sz="1600" dirty="0" smtClean="0">
                    <a:latin typeface="Helvetica"/>
                    <a:cs typeface="Helvetica"/>
                  </a:rPr>
                  <a:t>, Int J Oncol 2013</a:t>
                </a:r>
                <a:endParaRPr lang="fr-CH" sz="1600" i="1" dirty="0"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05517" y="4317478"/>
            <a:ext cx="3319567" cy="2132575"/>
            <a:chOff x="474847" y="4135188"/>
            <a:chExt cx="3319567" cy="2132575"/>
          </a:xfrm>
        </p:grpSpPr>
        <p:pic>
          <p:nvPicPr>
            <p:cNvPr id="25" name="Picture 26" descr="\\cern.ch\dfs\Users\m\mdias\Public\Medical_Isotopes\presentation\target 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4847" y="4622499"/>
              <a:ext cx="3034838" cy="1188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474847" y="5437972"/>
              <a:ext cx="1590454" cy="8297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err="1" smtClean="0">
                  <a:latin typeface="Helvetica"/>
                  <a:cs typeface="Helvetica"/>
                </a:rPr>
                <a:t>Récepteur</a:t>
              </a:r>
              <a:r>
                <a:rPr lang="en-US" sz="1600" dirty="0" smtClean="0">
                  <a:latin typeface="Helvetica"/>
                  <a:cs typeface="Helvetica"/>
                </a:rPr>
                <a:t> NK1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>
            <a:xfrm>
              <a:off x="1321583" y="4135188"/>
              <a:ext cx="1590454" cy="8297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latin typeface="Helvetica"/>
                  <a:cs typeface="Helvetica"/>
                </a:rPr>
                <a:t>Substance P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9" name="Title 1"/>
            <p:cNvSpPr txBox="1">
              <a:spLocks/>
            </p:cNvSpPr>
            <p:nvPr/>
          </p:nvSpPr>
          <p:spPr>
            <a:xfrm>
              <a:off x="2203960" y="5437972"/>
              <a:ext cx="1590454" cy="8297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latin typeface="Helvetica"/>
                  <a:cs typeface="Helvetica"/>
                </a:rPr>
                <a:t>Terbium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3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6"/>
          <p:cNvSpPr/>
          <p:nvPr/>
        </p:nvSpPr>
        <p:spPr>
          <a:xfrm>
            <a:off x="474847" y="226464"/>
            <a:ext cx="81943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3600" dirty="0" smtClean="0"/>
              <a:t>Glioblastome</a:t>
            </a:r>
            <a:endParaRPr sz="3600" dirty="0"/>
          </a:p>
        </p:txBody>
      </p:sp>
      <p:pic>
        <p:nvPicPr>
          <p:cNvPr id="13" name="Suppl Movie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6934"/>
          <a:stretch/>
        </p:blipFill>
        <p:spPr>
          <a:xfrm>
            <a:off x="703091" y="1352272"/>
            <a:ext cx="2611064" cy="26000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3091" y="4042580"/>
            <a:ext cx="3459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 smtClean="0">
                <a:latin typeface="Helvetica"/>
                <a:cs typeface="Helvetica"/>
              </a:rPr>
              <a:t>Madry </a:t>
            </a:r>
            <a:r>
              <a:rPr lang="fr-CH" sz="1600" i="1" dirty="0" smtClean="0">
                <a:latin typeface="Helvetica"/>
                <a:cs typeface="Helvetica"/>
              </a:rPr>
              <a:t>et al.</a:t>
            </a:r>
            <a:r>
              <a:rPr lang="fr-CH" sz="1600" dirty="0" smtClean="0">
                <a:latin typeface="Helvetica"/>
                <a:cs typeface="Helvetica"/>
              </a:rPr>
              <a:t>, Neuron (to appear)</a:t>
            </a:r>
            <a:endParaRPr lang="fr-CH" sz="1600" dirty="0"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03810" y="1352272"/>
            <a:ext cx="276449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>
                <a:latin typeface="Helvetica"/>
                <a:cs typeface="Helvetica"/>
              </a:rPr>
              <a:t>Le glioblastome est difficile à traiter car la tumeur détourne la mobilité du système immunitaire du cerveau pour infiltrer le tissu sain.</a:t>
            </a:r>
            <a:endParaRPr lang="fr-CH" dirty="0"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2121" y="4057705"/>
            <a:ext cx="41770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Collaboration</a:t>
            </a:r>
            <a:endParaRPr lang="en-US" b="1" dirty="0">
              <a:latin typeface="Helvetica"/>
              <a:cs typeface="Helvetica"/>
            </a:endParaRPr>
          </a:p>
          <a:p>
            <a:endParaRPr lang="en-US" sz="6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Thierry </a:t>
            </a:r>
            <a:r>
              <a:rPr lang="en-US" dirty="0" err="1" smtClean="0">
                <a:latin typeface="Helvetica"/>
                <a:cs typeface="Helvetica"/>
              </a:rPr>
              <a:t>Stora</a:t>
            </a:r>
            <a:r>
              <a:rPr lang="en-US" dirty="0" smtClean="0">
                <a:latin typeface="Helvetica"/>
                <a:cs typeface="Helvetica"/>
              </a:rPr>
              <a:t> (CERN MEDICIS)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Martin Walter (HUG)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Renaud Jolivet (DPNC / CERN)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Paul Walker (HUG)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Karl Schaller (HUG)</a:t>
            </a:r>
            <a:endParaRPr lang="fr-CH" dirty="0">
              <a:latin typeface="Helvetica"/>
              <a:cs typeface="Helvetica"/>
            </a:endParaRPr>
          </a:p>
          <a:p>
            <a:endParaRPr lang="fr-CH" b="1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510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17074"/>
            <a:ext cx="7772400" cy="202761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Bonnes</a:t>
            </a:r>
            <a:r>
              <a:rPr lang="en-US" dirty="0" smtClean="0">
                <a:latin typeface="Helvetica"/>
                <a:cs typeface="Helvetica"/>
              </a:rPr>
              <a:t> Fêtes!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dirty="0" smtClean="0">
                <a:latin typeface="Helvetica"/>
                <a:cs typeface="Helvetica"/>
              </a:rPr>
              <a:t/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3600" dirty="0" smtClean="0">
                <a:latin typeface="Helvetica"/>
                <a:cs typeface="Helvetica"/>
              </a:rPr>
              <a:t>Un grand merci </a:t>
            </a:r>
            <a:r>
              <a:rPr lang="en-US" sz="3600" dirty="0" err="1" smtClean="0">
                <a:latin typeface="Helvetica"/>
                <a:cs typeface="Helvetica"/>
              </a:rPr>
              <a:t>à</a:t>
            </a:r>
            <a:r>
              <a:rPr lang="en-US" sz="3600" dirty="0" smtClean="0">
                <a:latin typeface="Helvetica"/>
                <a:cs typeface="Helvetica"/>
              </a:rPr>
              <a:t> Catherine et </a:t>
            </a:r>
            <a:r>
              <a:rPr lang="en-US" sz="3600" dirty="0" err="1" smtClean="0">
                <a:latin typeface="Helvetica"/>
                <a:cs typeface="Helvetica"/>
              </a:rPr>
              <a:t>à</a:t>
            </a:r>
            <a:r>
              <a:rPr lang="en-US" sz="3600" dirty="0" smtClean="0">
                <a:latin typeface="Helvetica"/>
                <a:cs typeface="Helvetica"/>
              </a:rPr>
              <a:t> </a:t>
            </a:r>
            <a:r>
              <a:rPr lang="en-US" sz="3600" dirty="0" err="1" smtClean="0">
                <a:latin typeface="Helvetica"/>
                <a:cs typeface="Helvetica"/>
              </a:rPr>
              <a:t>Yann</a:t>
            </a:r>
            <a:r>
              <a:rPr lang="en-US" sz="3600" dirty="0" smtClean="0">
                <a:latin typeface="Helvetica"/>
                <a:cs typeface="Helvetica"/>
              </a:rPr>
              <a:t> !</a:t>
            </a:r>
            <a:endParaRPr lang="en-US" sz="36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405914"/>
            <a:ext cx="6870023" cy="31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306</Words>
  <Application>Microsoft Office PowerPoint</Application>
  <PresentationFormat>Affichage à l'écran (4:3)</PresentationFormat>
  <Paragraphs>79</Paragraphs>
  <Slides>8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Office Theme</vt:lpstr>
      <vt:lpstr>Physique médicale  Section Jolivet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Bonnes Fêtes!  Un grand merci à Catherine et à Yann !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Physique médicale</dc:title>
  <dc:creator>Renaud Jolivet</dc:creator>
  <cp:lastModifiedBy>tica</cp:lastModifiedBy>
  <cp:revision>141</cp:revision>
  <dcterms:created xsi:type="dcterms:W3CDTF">2016-12-20T10:59:43Z</dcterms:created>
  <dcterms:modified xsi:type="dcterms:W3CDTF">2018-03-14T13:42:07Z</dcterms:modified>
</cp:coreProperties>
</file>