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56" r:id="rId1"/>
  </p:sldMasterIdLst>
  <p:notesMasterIdLst>
    <p:notesMasterId r:id="rId33"/>
  </p:notesMasterIdLst>
  <p:handoutMasterIdLst>
    <p:handoutMasterId r:id="rId34"/>
  </p:handoutMasterIdLst>
  <p:sldIdLst>
    <p:sldId id="256" r:id="rId2"/>
    <p:sldId id="320" r:id="rId3"/>
    <p:sldId id="319" r:id="rId4"/>
    <p:sldId id="270" r:id="rId5"/>
    <p:sldId id="272" r:id="rId6"/>
    <p:sldId id="274" r:id="rId7"/>
    <p:sldId id="276" r:id="rId8"/>
    <p:sldId id="278" r:id="rId9"/>
    <p:sldId id="282" r:id="rId10"/>
    <p:sldId id="298" r:id="rId11"/>
    <p:sldId id="292" r:id="rId12"/>
    <p:sldId id="261" r:id="rId13"/>
    <p:sldId id="265" r:id="rId14"/>
    <p:sldId id="267" r:id="rId15"/>
    <p:sldId id="263" r:id="rId16"/>
    <p:sldId id="296" r:id="rId17"/>
    <p:sldId id="304" r:id="rId18"/>
    <p:sldId id="321" r:id="rId19"/>
    <p:sldId id="306" r:id="rId20"/>
    <p:sldId id="308" r:id="rId21"/>
    <p:sldId id="309" r:id="rId22"/>
    <p:sldId id="313" r:id="rId23"/>
    <p:sldId id="314" r:id="rId24"/>
    <p:sldId id="318" r:id="rId25"/>
    <p:sldId id="295" r:id="rId26"/>
    <p:sldId id="284" r:id="rId27"/>
    <p:sldId id="291" r:id="rId28"/>
    <p:sldId id="299" r:id="rId29"/>
    <p:sldId id="301" r:id="rId30"/>
    <p:sldId id="302" r:id="rId31"/>
    <p:sldId id="310" r:id="rId32"/>
  </p:sldIdLst>
  <p:sldSz cx="9144000" cy="6858000" type="screen4x3"/>
  <p:notesSz cx="6858000" cy="9144000"/>
  <p:defaultTextStyle>
    <a:defPPr>
      <a:defRPr lang="fr-FR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800000"/>
    <a:srgbClr val="008000"/>
    <a:srgbClr val="93ACC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7827" autoAdjust="0"/>
    <p:restoredTop sz="89443" autoAdjust="0"/>
  </p:normalViewPr>
  <p:slideViewPr>
    <p:cSldViewPr>
      <p:cViewPr varScale="1">
        <p:scale>
          <a:sx n="89" d="100"/>
          <a:sy n="89" d="100"/>
        </p:scale>
        <p:origin x="-6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8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DF5048-8805-A547-81B4-BDC122CBD3DC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31D7B4-BBCE-3040-B1BD-FA73FDD3D739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BCA480-BE07-8043-8820-12AF62B57D78}" type="slidenum">
              <a:rPr lang="fr-FR"/>
              <a:pPr/>
              <a:t>1</a:t>
            </a:fld>
            <a:endParaRPr lang="fr-FR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293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42" name="Rectangle 7"/>
          <p:cNvSpPr txBox="1">
            <a:spLocks noGrp="1" noChangeArrowheads="1"/>
          </p:cNvSpPr>
          <p:nvPr/>
        </p:nvSpPr>
        <p:spPr bwMode="auto">
          <a:xfrm>
            <a:off x="3885903" y="8687405"/>
            <a:ext cx="2972097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>
            <a:prstTxWarp prst="textNoShape">
              <a:avLst/>
            </a:prstTxWarp>
          </a:bodyPr>
          <a:lstStyle/>
          <a:p>
            <a:pPr algn="r" defTabSz="914485"/>
            <a:fld id="{29ECEF6C-E066-A647-8247-D7F9562378C1}" type="slidenum">
              <a:rPr lang="en-US" sz="1200"/>
              <a:pPr algn="r" defTabSz="914485"/>
              <a:t>20</a:t>
            </a:fld>
            <a:endParaRPr lang="en-US" sz="1200" dirty="0"/>
          </a:p>
        </p:txBody>
      </p:sp>
      <p:sp>
        <p:nvSpPr>
          <p:cNvPr id="2365443" name="Rectangle 7"/>
          <p:cNvSpPr txBox="1">
            <a:spLocks noGrp="1" noChangeArrowheads="1"/>
          </p:cNvSpPr>
          <p:nvPr/>
        </p:nvSpPr>
        <p:spPr bwMode="auto">
          <a:xfrm>
            <a:off x="3885903" y="8687405"/>
            <a:ext cx="2972097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7" rIns="91414" bIns="45707" anchor="b">
            <a:prstTxWarp prst="textNoShape">
              <a:avLst/>
            </a:prstTxWarp>
          </a:bodyPr>
          <a:lstStyle/>
          <a:p>
            <a:pPr algn="r" defTabSz="914485"/>
            <a:fld id="{10A649BD-9BF1-124F-853D-E99EFA54DFE9}" type="slidenum">
              <a:rPr lang="en-US" sz="1200"/>
              <a:pPr algn="r" defTabSz="914485"/>
              <a:t>20</a:t>
            </a:fld>
            <a:endParaRPr lang="en-US" sz="1200" dirty="0"/>
          </a:p>
        </p:txBody>
      </p:sp>
      <p:sp>
        <p:nvSpPr>
          <p:cNvPr id="2365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23654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</p:spPr>
        <p:txBody>
          <a:bodyPr lIns="91398" tIns="45698" rIns="91398" bIns="45698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370" name="Rectangle 7"/>
          <p:cNvSpPr txBox="1">
            <a:spLocks noGrp="1" noChangeArrowheads="1"/>
          </p:cNvSpPr>
          <p:nvPr/>
        </p:nvSpPr>
        <p:spPr bwMode="auto">
          <a:xfrm>
            <a:off x="3885903" y="8685893"/>
            <a:ext cx="2972097" cy="4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1" tIns="45706" rIns="91411" bIns="45706" anchor="b">
            <a:prstTxWarp prst="textNoShape">
              <a:avLst/>
            </a:prstTxWarp>
          </a:bodyPr>
          <a:lstStyle/>
          <a:p>
            <a:pPr algn="r" defTabSz="914485"/>
            <a:fld id="{80026BAD-C419-BF46-9DAC-E46707CCCA5E}" type="slidenum">
              <a:rPr lang="en-US" sz="1100"/>
              <a:pPr algn="r" defTabSz="914485"/>
              <a:t>21</a:t>
            </a:fld>
            <a:endParaRPr lang="en-US" sz="1100" dirty="0"/>
          </a:p>
        </p:txBody>
      </p:sp>
      <p:sp>
        <p:nvSpPr>
          <p:cNvPr id="210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115405"/>
          </a:xfrm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312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2018" name="Rectangle 7"/>
          <p:cNvSpPr txBox="1">
            <a:spLocks noGrp="1" noChangeArrowheads="1"/>
          </p:cNvSpPr>
          <p:nvPr/>
        </p:nvSpPr>
        <p:spPr bwMode="auto">
          <a:xfrm>
            <a:off x="3885903" y="8687405"/>
            <a:ext cx="2972097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b">
            <a:prstTxWarp prst="textNoShape">
              <a:avLst/>
            </a:prstTxWarp>
          </a:bodyPr>
          <a:lstStyle/>
          <a:p>
            <a:pPr algn="r" defTabSz="914485"/>
            <a:fld id="{D73CD0D3-9B71-9744-BE0B-8DD12AB65B75}" type="slidenum">
              <a:rPr lang="en-US" sz="1200"/>
              <a:pPr algn="r" defTabSz="914485"/>
              <a:t>3</a:t>
            </a:fld>
            <a:endParaRPr lang="en-US" sz="1200" dirty="0"/>
          </a:p>
        </p:txBody>
      </p:sp>
      <p:sp>
        <p:nvSpPr>
          <p:cNvPr id="2902019" name="Rectangle 7"/>
          <p:cNvSpPr txBox="1">
            <a:spLocks noGrp="1" noChangeArrowheads="1"/>
          </p:cNvSpPr>
          <p:nvPr/>
        </p:nvSpPr>
        <p:spPr bwMode="auto">
          <a:xfrm>
            <a:off x="3887391" y="8685893"/>
            <a:ext cx="2970609" cy="4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5" tIns="45697" rIns="91395" bIns="45697" anchor="b">
            <a:prstTxWarp prst="textNoShape">
              <a:avLst/>
            </a:prstTxWarp>
          </a:bodyPr>
          <a:lstStyle/>
          <a:p>
            <a:pPr algn="r" defTabSz="914485"/>
            <a:fld id="{02E81F4B-11D0-004F-A3F1-2609D93FC97D}" type="slidenum">
              <a:rPr lang="en-US" sz="1200"/>
              <a:pPr algn="r" defTabSz="914485"/>
              <a:t>3</a:t>
            </a:fld>
            <a:endParaRPr lang="en-US" sz="1200" dirty="0"/>
          </a:p>
        </p:txBody>
      </p:sp>
      <p:sp>
        <p:nvSpPr>
          <p:cNvPr id="2902020" name="Rectangle 7"/>
          <p:cNvSpPr txBox="1">
            <a:spLocks noGrp="1" noChangeArrowheads="1"/>
          </p:cNvSpPr>
          <p:nvPr/>
        </p:nvSpPr>
        <p:spPr bwMode="auto">
          <a:xfrm>
            <a:off x="3885903" y="8685893"/>
            <a:ext cx="2972097" cy="4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1" tIns="46027" rIns="92051" bIns="46027" anchor="b">
            <a:prstTxWarp prst="textNoShape">
              <a:avLst/>
            </a:prstTxWarp>
          </a:bodyPr>
          <a:lstStyle/>
          <a:p>
            <a:pPr algn="r" defTabSz="920491"/>
            <a:fld id="{B62F29FD-7A3F-A943-AF57-24B4C6A0E402}" type="slidenum">
              <a:rPr lang="en-US" sz="1300"/>
              <a:pPr algn="r" defTabSz="920491"/>
              <a:t>3</a:t>
            </a:fld>
            <a:endParaRPr lang="en-US" sz="1300" dirty="0"/>
          </a:p>
        </p:txBody>
      </p:sp>
      <p:sp>
        <p:nvSpPr>
          <p:cNvPr id="2902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8825" cy="3427412"/>
          </a:xfrm>
          <a:ln/>
        </p:spPr>
      </p:sp>
      <p:sp>
        <p:nvSpPr>
          <p:cNvPr id="29020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1"/>
            <a:ext cx="5030391" cy="4113893"/>
          </a:xfrm>
        </p:spPr>
        <p:txBody>
          <a:bodyPr lIns="92051" tIns="46027" rIns="92051" bIns="46027"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530" name="Rectangle 7"/>
          <p:cNvSpPr txBox="1">
            <a:spLocks noGrp="1" noChangeArrowheads="1"/>
          </p:cNvSpPr>
          <p:nvPr/>
        </p:nvSpPr>
        <p:spPr bwMode="auto">
          <a:xfrm>
            <a:off x="3885903" y="8685893"/>
            <a:ext cx="2972097" cy="4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3" rIns="91406" bIns="45703" anchor="b">
            <a:prstTxWarp prst="textNoShape">
              <a:avLst/>
            </a:prstTxWarp>
          </a:bodyPr>
          <a:lstStyle/>
          <a:p>
            <a:pPr algn="r" defTabSz="914485"/>
            <a:fld id="{087FFC6C-71D3-BC43-8680-91FD4FAD45C2}" type="slidenum">
              <a:rPr lang="en-US" sz="1100"/>
              <a:pPr algn="r" defTabSz="914485"/>
              <a:t>4</a:t>
            </a:fld>
            <a:endParaRPr lang="en-US" sz="1100" dirty="0"/>
          </a:p>
        </p:txBody>
      </p:sp>
      <p:sp>
        <p:nvSpPr>
          <p:cNvPr id="1686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6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06" tIns="45703" rIns="91406" bIns="45703"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 txBox="1">
            <a:spLocks noGrp="1" noChangeArrowheads="1"/>
          </p:cNvSpPr>
          <p:nvPr/>
        </p:nvSpPr>
        <p:spPr bwMode="auto">
          <a:xfrm>
            <a:off x="3884414" y="8684381"/>
            <a:ext cx="2972098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 anchor="b">
            <a:prstTxWarp prst="textNoShape">
              <a:avLst/>
            </a:prstTxWarp>
          </a:bodyPr>
          <a:lstStyle/>
          <a:p>
            <a:pPr algn="r" defTabSz="914485" eaLnBrk="1" hangingPunct="1"/>
            <a:fld id="{7D92AC8D-BB15-2F4A-8413-83BF1C0950E2}" type="slidenum">
              <a:rPr lang="en-US" sz="1100">
                <a:latin typeface="Calibri" charset="0"/>
              </a:rPr>
              <a:pPr algn="r" defTabSz="914485" eaLnBrk="1" hangingPunct="1"/>
              <a:t>6</a:t>
            </a:fld>
            <a:endParaRPr lang="en-US" sz="1100" dirty="0">
              <a:latin typeface="Calibri" charset="0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115405"/>
          </a:xfrm>
        </p:spPr>
        <p:txBody>
          <a:bodyPr lIns="91424" tIns="45713" rIns="91424" bIns="45713"/>
          <a:lstStyle/>
          <a:p>
            <a:pPr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394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>
            <a:prstTxWarp prst="textNoShape">
              <a:avLst/>
            </a:prstTxWarp>
          </a:bodyPr>
          <a:lstStyle/>
          <a:p>
            <a:pPr algn="r" defTabSz="914485" eaLnBrk="1" hangingPunct="1"/>
            <a:fld id="{E193419F-8C88-034D-AFB3-AACD7C6CB98B}" type="slidenum">
              <a:rPr lang="en-US" sz="1200"/>
              <a:pPr algn="r" defTabSz="914485" eaLnBrk="1" hangingPunct="1"/>
              <a:t>10</a:t>
            </a:fld>
            <a:endParaRPr lang="en-US" sz="1200" dirty="0"/>
          </a:p>
        </p:txBody>
      </p:sp>
      <p:sp>
        <p:nvSpPr>
          <p:cNvPr id="2235395" name="Rectangle 7"/>
          <p:cNvSpPr txBox="1">
            <a:spLocks noGrp="1" noChangeArrowheads="1"/>
          </p:cNvSpPr>
          <p:nvPr/>
        </p:nvSpPr>
        <p:spPr bwMode="auto">
          <a:xfrm>
            <a:off x="3887391" y="8685893"/>
            <a:ext cx="2970609" cy="4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8" tIns="45698" rIns="91398" bIns="45698" anchor="b">
            <a:prstTxWarp prst="textNoShape">
              <a:avLst/>
            </a:prstTxWarp>
          </a:bodyPr>
          <a:lstStyle/>
          <a:p>
            <a:pPr algn="r" defTabSz="914485"/>
            <a:fld id="{6AB58F3E-CF8E-3445-8522-B8D7B2084315}" type="slidenum">
              <a:rPr lang="en-US" sz="1200"/>
              <a:pPr algn="r" defTabSz="914485"/>
              <a:t>10</a:t>
            </a:fld>
            <a:endParaRPr lang="en-US" sz="1200" dirty="0"/>
          </a:p>
        </p:txBody>
      </p:sp>
      <p:sp>
        <p:nvSpPr>
          <p:cNvPr id="2235396" name="Rectangle 7"/>
          <p:cNvSpPr txBox="1">
            <a:spLocks noGrp="1" noChangeArrowheads="1"/>
          </p:cNvSpPr>
          <p:nvPr/>
        </p:nvSpPr>
        <p:spPr bwMode="auto">
          <a:xfrm>
            <a:off x="3885903" y="8685893"/>
            <a:ext cx="2972097" cy="4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4" tIns="46028" rIns="92054" bIns="46028" anchor="b">
            <a:prstTxWarp prst="textNoShape">
              <a:avLst/>
            </a:prstTxWarp>
          </a:bodyPr>
          <a:lstStyle/>
          <a:p>
            <a:pPr algn="r" defTabSz="918989"/>
            <a:fld id="{3CBB7D28-0202-A74C-87C1-CE2D1F460D96}" type="slidenum">
              <a:rPr lang="en-US" sz="1300"/>
              <a:pPr algn="r" defTabSz="918989"/>
              <a:t>10</a:t>
            </a:fld>
            <a:endParaRPr lang="en-US" sz="1300" dirty="0"/>
          </a:p>
        </p:txBody>
      </p:sp>
      <p:sp>
        <p:nvSpPr>
          <p:cNvPr id="22353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8825" cy="3427412"/>
          </a:xfrm>
          <a:ln/>
        </p:spPr>
      </p:sp>
      <p:sp>
        <p:nvSpPr>
          <p:cNvPr id="22353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1"/>
            <a:ext cx="5030391" cy="4113893"/>
          </a:xfrm>
        </p:spPr>
        <p:txBody>
          <a:bodyPr lIns="92054" tIns="46028" rIns="92054" bIns="46028"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85903" y="8684381"/>
            <a:ext cx="2970609" cy="45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54" tIns="45077" rIns="90154" bIns="45077" anchor="b">
            <a:prstTxWarp prst="textNoShape">
              <a:avLst/>
            </a:prstTxWarp>
          </a:bodyPr>
          <a:lstStyle/>
          <a:p>
            <a:pPr algn="r" defTabSz="896465" eaLnBrk="1" hangingPunct="1"/>
            <a:fld id="{85018F72-457E-174A-BE4D-444D07ACEBD5}" type="slidenum">
              <a:rPr lang="en-US" sz="1100">
                <a:latin typeface="Calibri" charset="0"/>
              </a:rPr>
              <a:pPr algn="r" defTabSz="896465" eaLnBrk="1" hangingPunct="1"/>
              <a:t>12</a:t>
            </a:fld>
            <a:endParaRPr lang="en-US" sz="1100" dirty="0">
              <a:latin typeface="Calibri" charset="0"/>
            </a:endParaRPr>
          </a:p>
        </p:txBody>
      </p:sp>
      <p:sp>
        <p:nvSpPr>
          <p:cNvPr id="3062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2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2191"/>
            <a:ext cx="5485805" cy="4116917"/>
          </a:xfrm>
        </p:spPr>
        <p:txBody>
          <a:bodyPr lIns="90154" tIns="45077" rIns="90154" bIns="45077"/>
          <a:lstStyle/>
          <a:p>
            <a:pPr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5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fr-CH" smtClean="0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H" smtClean="0"/>
              <a:t>Click to edit Master subtitle style</a:t>
            </a:r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CH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fr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5C6E11C0-32DB-8648-9A6F-93C45AEC043F}" type="datetime1">
              <a:rPr lang="en-US"/>
              <a:pPr/>
              <a:t>7/21/10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C23E31AA-3E38-AF48-8746-D5AFFC5F82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CH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CH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CH" smtClean="0"/>
              <a:t>Click to edit Master title style</a:t>
            </a:r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26966" cy="19074"/>
          </a:xfrm>
        </p:grpSpPr>
        <p:sp>
          <p:nvSpPr>
            <p:cNvPr id="93187" name="Rectangle 3"/>
            <p:cNvSpPr>
              <a:spLocks noChangeArrowheads="1"/>
            </p:cNvSpPr>
            <p:nvPr/>
          </p:nvSpPr>
          <p:spPr bwMode="auto">
            <a:xfrm>
              <a:off x="23643" y="18518"/>
              <a:ext cx="3323" cy="556"/>
            </a:xfrm>
            <a:prstGeom prst="rect">
              <a:avLst/>
            </a:prstGeom>
            <a:solidFill>
              <a:srgbClr val="007E6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CH"/>
            </a:p>
          </p:txBody>
        </p:sp>
        <p:sp>
          <p:nvSpPr>
            <p:cNvPr id="9318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4736" cy="1463"/>
            </a:xfrm>
            <a:prstGeom prst="rect">
              <a:avLst/>
            </a:prstGeom>
            <a:solidFill>
              <a:srgbClr val="007E6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CH"/>
            </a:p>
          </p:txBody>
        </p:sp>
        <p:sp>
          <p:nvSpPr>
            <p:cNvPr id="9318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372" cy="2098"/>
            </a:xfrm>
            <a:prstGeom prst="rect">
              <a:avLst/>
            </a:prstGeom>
            <a:solidFill>
              <a:srgbClr val="007E6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CH"/>
            </a:p>
          </p:txBody>
        </p:sp>
        <p:pic>
          <p:nvPicPr>
            <p:cNvPr id="93190" name="Picture 6" descr="sciencesOnly_rvb_600"/>
            <p:cNvPicPr>
              <a:picLocks noChangeAspect="1" noChangeArrowheads="1"/>
            </p:cNvPicPr>
            <p:nvPr userDrawn="1"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8246" y="515"/>
              <a:ext cx="7590" cy="857"/>
            </a:xfrm>
            <a:prstGeom prst="rect">
              <a:avLst/>
            </a:prstGeom>
            <a:noFill/>
          </p:spPr>
        </p:pic>
      </p:grp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6858000" y="6248400"/>
            <a:ext cx="214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8458200" y="6629400"/>
            <a:ext cx="768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200">
                <a:solidFill>
                  <a:schemeClr val="bg1"/>
                </a:solidFill>
              </a:rPr>
              <a:t>Page </a:t>
            </a:r>
            <a:fld id="{8D5EEF55-601B-6F4F-8BFC-4BA5AE4C2983}" type="slidenum">
              <a:rPr lang="en-US" sz="1200">
                <a:solidFill>
                  <a:schemeClr val="bg1"/>
                </a:solidFill>
              </a:rPr>
              <a:pPr algn="l" eaLnBrk="1" hangingPunct="1"/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76200" y="76200"/>
            <a:ext cx="955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200">
                <a:solidFill>
                  <a:schemeClr val="bg1"/>
                </a:solidFill>
              </a:rPr>
              <a:t>Martin Pohl</a:t>
            </a:r>
          </a:p>
        </p:txBody>
      </p:sp>
      <p:sp>
        <p:nvSpPr>
          <p:cNvPr id="93195" name="Text Box 11"/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0016" tIns="10008" rIns="20016" bIns="10008"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fr-CH" sz="1000" b="1">
                <a:solidFill>
                  <a:srgbClr val="007E64"/>
                </a:solidFill>
              </a:rPr>
              <a:t>DEPARTEMENT DE PHYSIQUE NUCLEAIRE ET CORPUSCULAIRE</a:t>
            </a:r>
            <a:endParaRPr lang="fr-FR" sz="1000" b="1">
              <a:solidFill>
                <a:srgbClr val="007E64"/>
              </a:solidFill>
            </a:endParaRPr>
          </a:p>
        </p:txBody>
      </p:sp>
      <p:pic>
        <p:nvPicPr>
          <p:cNvPr id="93196" name="Picture 12" descr="AMS0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6200" y="6019800"/>
            <a:ext cx="637933" cy="762000"/>
          </a:xfrm>
          <a:prstGeom prst="rect">
            <a:avLst/>
          </a:prstGeom>
          <a:noFill/>
        </p:spPr>
      </p:pic>
      <p:pic>
        <p:nvPicPr>
          <p:cNvPr id="13" name="Picture 12" descr="sciences70.tif.tiff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48370" y="6096000"/>
            <a:ext cx="1095630" cy="5253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jpeg"/><Relationship Id="rId10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6" Type="http://schemas.openxmlformats.org/officeDocument/2006/relationships/image" Target="../media/image62.wmf"/><Relationship Id="rId7" Type="http://schemas.openxmlformats.org/officeDocument/2006/relationships/image" Target="../media/image63.w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df"/><Relationship Id="rId5" Type="http://schemas.openxmlformats.org/officeDocument/2006/relationships/image" Target="../media/image7.png"/><Relationship Id="rId6" Type="http://schemas.openxmlformats.org/officeDocument/2006/relationships/image" Target="../media/image8.pdf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d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png"/><Relationship Id="rId6" Type="http://schemas.openxmlformats.org/officeDocument/2006/relationships/image" Target="../media/image81.pdf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asa.gov/mission_pages/shuttle/shuttlemissions/sts134/index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304801" y="1219200"/>
            <a:ext cx="8458200" cy="1702277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 err="1" smtClean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GeV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2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to Multi-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TeV</a:t>
            </a:r>
            <a:r>
              <a:rPr lang="en-US" sz="32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Cosmic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Rays: </a:t>
            </a:r>
            <a:br>
              <a:rPr lang="en-US" sz="3200" dirty="0" smtClean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dirty="0" smtClean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AMS-02 </a:t>
            </a:r>
            <a:r>
              <a:rPr lang="en-US" sz="32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Status and Future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Prospects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028701" y="2909888"/>
            <a:ext cx="7010400" cy="3719512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Martin Pohl</a:t>
            </a:r>
          </a:p>
          <a:p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DPNC</a:t>
            </a:r>
          </a:p>
          <a:p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Center for </a:t>
            </a:r>
            <a:r>
              <a:rPr lang="en-US" sz="24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Astroparticle</a:t>
            </a: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Physics (CAP Genève)</a:t>
            </a:r>
          </a:p>
          <a:p>
            <a:r>
              <a:rPr lang="en-US" sz="24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Université</a:t>
            </a:r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de Genève</a:t>
            </a:r>
          </a:p>
          <a:p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Switzerland</a:t>
            </a:r>
          </a:p>
          <a:p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ICHEP Paris		 July 24, 2010</a:t>
            </a:r>
            <a:endParaRPr lang="fr-FR" sz="2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4370" name="Picture 2" descr="ting_edit"/>
          <p:cNvPicPr>
            <a:picLocks noChangeAspect="1" noChangeArrowheads="1"/>
          </p:cNvPicPr>
          <p:nvPr/>
        </p:nvPicPr>
        <p:blipFill>
          <a:blip r:embed="rId3"/>
          <a:srcRect l="7622" r="11086"/>
          <a:stretch>
            <a:fillRect/>
          </a:stretch>
        </p:blipFill>
        <p:spPr bwMode="auto">
          <a:xfrm>
            <a:off x="2768600" y="1308100"/>
            <a:ext cx="3683000" cy="4240213"/>
          </a:xfrm>
          <a:prstGeom prst="rect">
            <a:avLst/>
          </a:prstGeom>
          <a:noFill/>
        </p:spPr>
      </p:pic>
      <p:pic>
        <p:nvPicPr>
          <p:cNvPr id="2234371" name="Picture 2" descr="y06K238Mag96"/>
          <p:cNvPicPr>
            <a:picLocks noChangeAspect="1" noChangeArrowheads="1"/>
          </p:cNvPicPr>
          <p:nvPr/>
        </p:nvPicPr>
        <p:blipFill>
          <a:blip r:embed="rId4"/>
          <a:srcRect l="10693" t="17688" r="8911" b="14099"/>
          <a:stretch>
            <a:fillRect/>
          </a:stretch>
        </p:blipFill>
        <p:spPr bwMode="auto">
          <a:xfrm>
            <a:off x="6665913" y="2625725"/>
            <a:ext cx="2135187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4372" name="Text Box 3"/>
          <p:cNvSpPr txBox="1">
            <a:spLocks noChangeArrowheads="1"/>
          </p:cNvSpPr>
          <p:nvPr/>
        </p:nvSpPr>
        <p:spPr bwMode="auto">
          <a:xfrm rot="210034">
            <a:off x="3690938" y="2014538"/>
            <a:ext cx="13223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  <a:latin typeface="Helvetica" charset="0"/>
              </a:rPr>
              <a:t>TRD</a:t>
            </a:r>
          </a:p>
        </p:txBody>
      </p:sp>
      <p:sp>
        <p:nvSpPr>
          <p:cNvPr id="2234373" name="Text Box 4"/>
          <p:cNvSpPr txBox="1">
            <a:spLocks noChangeArrowheads="1"/>
          </p:cNvSpPr>
          <p:nvPr/>
        </p:nvSpPr>
        <p:spPr bwMode="auto">
          <a:xfrm rot="357158">
            <a:off x="4032250" y="2601913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  <a:latin typeface="Helvetica" charset="0"/>
              </a:rPr>
              <a:t>TOF</a:t>
            </a:r>
          </a:p>
        </p:txBody>
      </p:sp>
      <p:sp>
        <p:nvSpPr>
          <p:cNvPr id="2234374" name="Text Box 5"/>
          <p:cNvSpPr txBox="1">
            <a:spLocks noChangeArrowheads="1"/>
          </p:cNvSpPr>
          <p:nvPr/>
        </p:nvSpPr>
        <p:spPr bwMode="auto">
          <a:xfrm rot="-5400000">
            <a:off x="4345781" y="3688557"/>
            <a:ext cx="827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  <a:latin typeface="Helvetica" charset="0"/>
              </a:rPr>
              <a:t>Tracker</a:t>
            </a:r>
          </a:p>
        </p:txBody>
      </p:sp>
      <p:sp>
        <p:nvSpPr>
          <p:cNvPr id="2234375" name="Text Box 6"/>
          <p:cNvSpPr txBox="1">
            <a:spLocks noChangeArrowheads="1"/>
          </p:cNvSpPr>
          <p:nvPr/>
        </p:nvSpPr>
        <p:spPr bwMode="auto">
          <a:xfrm rot="611893">
            <a:off x="4067175" y="4197350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  <a:latin typeface="Helvetica" charset="0"/>
              </a:rPr>
              <a:t>TOF</a:t>
            </a:r>
          </a:p>
        </p:txBody>
      </p:sp>
      <p:sp>
        <p:nvSpPr>
          <p:cNvPr id="2234376" name="Text Box 7"/>
          <p:cNvSpPr txBox="1">
            <a:spLocks noChangeArrowheads="1"/>
          </p:cNvSpPr>
          <p:nvPr/>
        </p:nvSpPr>
        <p:spPr bwMode="auto">
          <a:xfrm rot="481191">
            <a:off x="4056063" y="4479925"/>
            <a:ext cx="619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  <a:latin typeface="Helvetica" charset="0"/>
              </a:rPr>
              <a:t>RICH</a:t>
            </a:r>
          </a:p>
        </p:txBody>
      </p:sp>
      <p:sp>
        <p:nvSpPr>
          <p:cNvPr id="2234377" name="Text Box 8"/>
          <p:cNvSpPr txBox="1">
            <a:spLocks noChangeArrowheads="1"/>
          </p:cNvSpPr>
          <p:nvPr/>
        </p:nvSpPr>
        <p:spPr bwMode="auto">
          <a:xfrm rot="513089">
            <a:off x="4062413" y="5216525"/>
            <a:ext cx="649287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b="0">
                <a:solidFill>
                  <a:schemeClr val="tx1"/>
                </a:solidFill>
                <a:latin typeface="Helvetica" charset="0"/>
              </a:rPr>
              <a:t>ECAL</a:t>
            </a:r>
          </a:p>
        </p:txBody>
      </p:sp>
      <p:pic>
        <p:nvPicPr>
          <p:cNvPr id="2234378" name="Picture 9" descr="aout05-4"/>
          <p:cNvPicPr>
            <a:picLocks noChangeAspect="1" noChangeArrowheads="1"/>
          </p:cNvPicPr>
          <p:nvPr/>
        </p:nvPicPr>
        <p:blipFill>
          <a:blip r:embed="rId5"/>
          <a:srcRect l="3127" t="6850" r="3648" b="7437"/>
          <a:stretch>
            <a:fillRect/>
          </a:stretch>
        </p:blipFill>
        <p:spPr bwMode="auto">
          <a:xfrm>
            <a:off x="407988" y="5148263"/>
            <a:ext cx="204311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4379" name="Picture 10" descr="DSCN409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91300" y="1243013"/>
            <a:ext cx="2278063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4380" name="Picture 11" descr="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925" y="3009900"/>
            <a:ext cx="2393950" cy="1476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34381" name="Picture 13" descr="oct_stat_tot_solo"/>
          <p:cNvPicPr>
            <a:picLocks noChangeAspect="1" noChangeArrowheads="1"/>
          </p:cNvPicPr>
          <p:nvPr/>
        </p:nvPicPr>
        <p:blipFill>
          <a:blip r:embed="rId8"/>
          <a:srcRect l="28949" t="26620" r="24957" b="26620"/>
          <a:stretch>
            <a:fillRect/>
          </a:stretch>
        </p:blipFill>
        <p:spPr bwMode="auto">
          <a:xfrm>
            <a:off x="280988" y="1146175"/>
            <a:ext cx="2149475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4382" name="Text Box 14"/>
          <p:cNvSpPr txBox="1">
            <a:spLocks noChangeArrowheads="1"/>
          </p:cNvSpPr>
          <p:nvPr/>
        </p:nvSpPr>
        <p:spPr bwMode="auto">
          <a:xfrm>
            <a:off x="276225" y="765175"/>
            <a:ext cx="2133600" cy="311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45720" rIns="45720" anchor="ctr" anchorCtr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1800">
                <a:solidFill>
                  <a:srgbClr val="3333FF"/>
                </a:solidFill>
              </a:rPr>
              <a:t>TRD</a:t>
            </a:r>
            <a:r>
              <a:rPr lang="en-US" sz="1800"/>
              <a:t> 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2234383" name="Text Box 15"/>
          <p:cNvSpPr txBox="1">
            <a:spLocks noChangeArrowheads="1"/>
          </p:cNvSpPr>
          <p:nvPr/>
        </p:nvSpPr>
        <p:spPr bwMode="auto">
          <a:xfrm>
            <a:off x="0" y="2682875"/>
            <a:ext cx="2776538" cy="3238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45720" rIns="45720" anchor="ctr" anchorCtr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1900">
                <a:solidFill>
                  <a:srgbClr val="E71700"/>
                </a:solidFill>
              </a:rPr>
              <a:t>Silicon Tracker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2234384" name="Text Box 16"/>
          <p:cNvSpPr txBox="1">
            <a:spLocks noChangeArrowheads="1"/>
          </p:cNvSpPr>
          <p:nvPr/>
        </p:nvSpPr>
        <p:spPr bwMode="auto">
          <a:xfrm>
            <a:off x="558800" y="4789488"/>
            <a:ext cx="1663700" cy="311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45720" rIns="45720" anchor="ctr" anchorCtr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1800">
                <a:solidFill>
                  <a:srgbClr val="3333FF"/>
                </a:solidFill>
              </a:rPr>
              <a:t>ECAL</a:t>
            </a:r>
            <a:r>
              <a:rPr lang="en-US" sz="1800"/>
              <a:t> </a:t>
            </a:r>
            <a:endParaRPr lang="el-GR" sz="1600">
              <a:solidFill>
                <a:srgbClr val="FF0000"/>
              </a:solidFill>
            </a:endParaRPr>
          </a:p>
        </p:txBody>
      </p:sp>
      <p:sp>
        <p:nvSpPr>
          <p:cNvPr id="2234385" name="Text Box 17"/>
          <p:cNvSpPr txBox="1">
            <a:spLocks noChangeArrowheads="1"/>
          </p:cNvSpPr>
          <p:nvPr/>
        </p:nvSpPr>
        <p:spPr bwMode="auto">
          <a:xfrm>
            <a:off x="6480175" y="2249769"/>
            <a:ext cx="2419350" cy="33598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45720" rIns="45720" anchor="ctr" anchorCtr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1900" dirty="0">
                <a:solidFill>
                  <a:srgbClr val="FF0000"/>
                </a:solidFill>
              </a:rPr>
              <a:t>Permanent Magnet</a:t>
            </a:r>
            <a:endParaRPr lang="en-US" sz="2000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2234386" name="Text Box 18"/>
          <p:cNvSpPr txBox="1">
            <a:spLocks noChangeArrowheads="1"/>
          </p:cNvSpPr>
          <p:nvPr/>
        </p:nvSpPr>
        <p:spPr bwMode="auto">
          <a:xfrm>
            <a:off x="6483350" y="4525963"/>
            <a:ext cx="2541588" cy="311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45720" rIns="45720" anchor="ctr" anchorCtr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1800">
                <a:solidFill>
                  <a:srgbClr val="3333FF"/>
                </a:solidFill>
              </a:rPr>
              <a:t>RICH</a:t>
            </a:r>
            <a:r>
              <a:rPr lang="en-US" sz="1800"/>
              <a:t> 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2234387" name="Line 19"/>
          <p:cNvSpPr>
            <a:spLocks noChangeShapeType="1"/>
          </p:cNvSpPr>
          <p:nvPr/>
        </p:nvSpPr>
        <p:spPr bwMode="auto">
          <a:xfrm>
            <a:off x="2160588" y="1695450"/>
            <a:ext cx="1331912" cy="40005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4388" name="Line 21"/>
          <p:cNvSpPr>
            <a:spLocks noChangeShapeType="1"/>
          </p:cNvSpPr>
          <p:nvPr/>
        </p:nvSpPr>
        <p:spPr bwMode="auto">
          <a:xfrm flipV="1">
            <a:off x="2205038" y="5286375"/>
            <a:ext cx="1744662" cy="233363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4389" name="Line 22"/>
          <p:cNvSpPr>
            <a:spLocks noChangeShapeType="1"/>
          </p:cNvSpPr>
          <p:nvPr/>
        </p:nvSpPr>
        <p:spPr bwMode="auto">
          <a:xfrm flipH="1">
            <a:off x="4889500" y="1797050"/>
            <a:ext cx="1792288" cy="95885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4390" name="Text Box 25"/>
          <p:cNvSpPr txBox="1">
            <a:spLocks noChangeArrowheads="1"/>
          </p:cNvSpPr>
          <p:nvPr/>
        </p:nvSpPr>
        <p:spPr bwMode="auto">
          <a:xfrm>
            <a:off x="6559550" y="869950"/>
            <a:ext cx="2306638" cy="311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45720" rIns="45720" anchor="ctr" anchorCtr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1800">
                <a:solidFill>
                  <a:srgbClr val="3333FF"/>
                </a:solidFill>
              </a:rPr>
              <a:t>TOF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2234391" name="Picture 27" descr=" picture"/>
          <p:cNvPicPr>
            <a:picLocks noChangeAspect="1" noChangeArrowheads="1"/>
          </p:cNvPicPr>
          <p:nvPr/>
        </p:nvPicPr>
        <p:blipFill>
          <a:blip r:embed="rId9"/>
          <a:srcRect l="4930" r="1703"/>
          <a:stretch>
            <a:fillRect/>
          </a:stretch>
        </p:blipFill>
        <p:spPr bwMode="auto">
          <a:xfrm>
            <a:off x="6648450" y="4905375"/>
            <a:ext cx="2286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4392" name="Line 24"/>
          <p:cNvSpPr>
            <a:spLocks noChangeShapeType="1"/>
          </p:cNvSpPr>
          <p:nvPr/>
        </p:nvSpPr>
        <p:spPr bwMode="auto">
          <a:xfrm flipH="1" flipV="1">
            <a:off x="5010150" y="5038725"/>
            <a:ext cx="1666875" cy="417513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4393" name="Line 23"/>
          <p:cNvSpPr>
            <a:spLocks noChangeShapeType="1"/>
          </p:cNvSpPr>
          <p:nvPr/>
        </p:nvSpPr>
        <p:spPr bwMode="auto">
          <a:xfrm flipH="1">
            <a:off x="5105400" y="3606800"/>
            <a:ext cx="1663700" cy="279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4395" name="Line 19"/>
          <p:cNvSpPr>
            <a:spLocks noChangeShapeType="1"/>
          </p:cNvSpPr>
          <p:nvPr/>
        </p:nvSpPr>
        <p:spPr bwMode="auto">
          <a:xfrm>
            <a:off x="2398713" y="4116388"/>
            <a:ext cx="1860550" cy="9413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4396" name="Line 19"/>
          <p:cNvSpPr>
            <a:spLocks noChangeShapeType="1"/>
          </p:cNvSpPr>
          <p:nvPr/>
        </p:nvSpPr>
        <p:spPr bwMode="auto">
          <a:xfrm flipV="1">
            <a:off x="2424113" y="3840163"/>
            <a:ext cx="1670050" cy="2254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4397" name="Line 19"/>
          <p:cNvSpPr>
            <a:spLocks noChangeShapeType="1"/>
          </p:cNvSpPr>
          <p:nvPr/>
        </p:nvSpPr>
        <p:spPr bwMode="auto">
          <a:xfrm flipV="1">
            <a:off x="2417763" y="3556000"/>
            <a:ext cx="1633537" cy="5222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4398" name="Line 19"/>
          <p:cNvSpPr>
            <a:spLocks noChangeShapeType="1"/>
          </p:cNvSpPr>
          <p:nvPr/>
        </p:nvSpPr>
        <p:spPr bwMode="auto">
          <a:xfrm flipV="1">
            <a:off x="2381250" y="2970213"/>
            <a:ext cx="1693863" cy="113823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4399" name="Line 19"/>
          <p:cNvSpPr>
            <a:spLocks noChangeShapeType="1"/>
          </p:cNvSpPr>
          <p:nvPr/>
        </p:nvSpPr>
        <p:spPr bwMode="auto">
          <a:xfrm flipV="1">
            <a:off x="2395538" y="3200400"/>
            <a:ext cx="1698625" cy="8763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4400" name="Line 19"/>
          <p:cNvSpPr>
            <a:spLocks noChangeShapeType="1"/>
          </p:cNvSpPr>
          <p:nvPr/>
        </p:nvSpPr>
        <p:spPr bwMode="auto">
          <a:xfrm flipV="1">
            <a:off x="2371725" y="1608138"/>
            <a:ext cx="1952625" cy="250031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4401" name="Rectangle 33"/>
          <p:cNvSpPr>
            <a:spLocks noChangeArrowheads="1"/>
          </p:cNvSpPr>
          <p:nvPr/>
        </p:nvSpPr>
        <p:spPr bwMode="auto">
          <a:xfrm>
            <a:off x="4365625" y="14763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>
                <a:solidFill>
                  <a:srgbClr val="E71700"/>
                </a:solidFill>
                <a:latin typeface="Arial Black" charset="0"/>
              </a:rPr>
              <a:t>1</a:t>
            </a:r>
          </a:p>
        </p:txBody>
      </p:sp>
      <p:sp>
        <p:nvSpPr>
          <p:cNvPr id="2234402" name="Rectangle 34"/>
          <p:cNvSpPr>
            <a:spLocks noChangeArrowheads="1"/>
          </p:cNvSpPr>
          <p:nvPr/>
        </p:nvSpPr>
        <p:spPr bwMode="auto">
          <a:xfrm>
            <a:off x="4286250" y="2789238"/>
            <a:ext cx="303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>
                <a:solidFill>
                  <a:srgbClr val="E71700"/>
                </a:solidFill>
                <a:latin typeface="Arial Black" charset="0"/>
              </a:rPr>
              <a:t>2</a:t>
            </a:r>
            <a:endParaRPr lang="en-US" sz="1200" b="0">
              <a:solidFill>
                <a:srgbClr val="E71700"/>
              </a:solidFill>
              <a:latin typeface="Arial Black" charset="0"/>
            </a:endParaRPr>
          </a:p>
        </p:txBody>
      </p:sp>
      <p:sp>
        <p:nvSpPr>
          <p:cNvPr id="2234403" name="Rectangle 35"/>
          <p:cNvSpPr>
            <a:spLocks noChangeArrowheads="1"/>
          </p:cNvSpPr>
          <p:nvPr/>
        </p:nvSpPr>
        <p:spPr bwMode="auto">
          <a:xfrm>
            <a:off x="4222750" y="3702050"/>
            <a:ext cx="438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>
                <a:solidFill>
                  <a:srgbClr val="E71700"/>
                </a:solidFill>
                <a:latin typeface="Arial Black" charset="0"/>
              </a:rPr>
              <a:t>7-8</a:t>
            </a:r>
          </a:p>
        </p:txBody>
      </p:sp>
      <p:sp>
        <p:nvSpPr>
          <p:cNvPr id="2234404" name="Rectangle 36"/>
          <p:cNvSpPr>
            <a:spLocks noChangeArrowheads="1"/>
          </p:cNvSpPr>
          <p:nvPr/>
        </p:nvSpPr>
        <p:spPr bwMode="auto">
          <a:xfrm>
            <a:off x="4219575" y="3063875"/>
            <a:ext cx="438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>
                <a:solidFill>
                  <a:srgbClr val="E71700"/>
                </a:solidFill>
                <a:latin typeface="Arial Black" charset="0"/>
              </a:rPr>
              <a:t>3-4</a:t>
            </a:r>
          </a:p>
        </p:txBody>
      </p:sp>
      <p:sp>
        <p:nvSpPr>
          <p:cNvPr id="2234405" name="Rectangle 37"/>
          <p:cNvSpPr>
            <a:spLocks noChangeArrowheads="1"/>
          </p:cNvSpPr>
          <p:nvPr/>
        </p:nvSpPr>
        <p:spPr bwMode="auto">
          <a:xfrm>
            <a:off x="4286250" y="49561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>
                <a:solidFill>
                  <a:srgbClr val="E71700"/>
                </a:solidFill>
                <a:latin typeface="Arial Black" charset="0"/>
              </a:rPr>
              <a:t>9</a:t>
            </a:r>
          </a:p>
        </p:txBody>
      </p:sp>
      <p:sp>
        <p:nvSpPr>
          <p:cNvPr id="2234406" name="Rectangle 38"/>
          <p:cNvSpPr>
            <a:spLocks noChangeArrowheads="1"/>
          </p:cNvSpPr>
          <p:nvPr/>
        </p:nvSpPr>
        <p:spPr bwMode="auto">
          <a:xfrm>
            <a:off x="4229100" y="3409950"/>
            <a:ext cx="438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>
                <a:solidFill>
                  <a:srgbClr val="E71700"/>
                </a:solidFill>
                <a:latin typeface="Arial Black" charset="0"/>
              </a:rPr>
              <a:t>5-6</a:t>
            </a:r>
          </a:p>
        </p:txBody>
      </p:sp>
      <p:sp>
        <p:nvSpPr>
          <p:cNvPr id="2234407" name="Text Box 25"/>
          <p:cNvSpPr txBox="1">
            <a:spLocks noChangeArrowheads="1"/>
          </p:cNvSpPr>
          <p:nvPr/>
        </p:nvSpPr>
        <p:spPr bwMode="auto">
          <a:xfrm>
            <a:off x="0" y="603315"/>
            <a:ext cx="9305925" cy="45140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45720" rIns="45720" anchor="ctr" anchorCtr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AMS-02 with Permanent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Magnet</a:t>
            </a:r>
            <a:endParaRPr lang="en-US" sz="2800" dirty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86191" y="5791200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One Tracker plane displaced to top</a:t>
            </a:r>
          </a:p>
          <a:p>
            <a:pPr algn="l"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One additional plane on bottom</a:t>
            </a:r>
            <a:endParaRPr lang="en-US" sz="1800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716" name="Text Box 28"/>
          <p:cNvSpPr txBox="1">
            <a:spLocks noChangeArrowheads="1"/>
          </p:cNvSpPr>
          <p:nvPr/>
        </p:nvSpPr>
        <p:spPr bwMode="auto">
          <a:xfrm>
            <a:off x="4419600" y="901005"/>
            <a:ext cx="46958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AMS-01 Permanent Magnet </a:t>
            </a:r>
            <a:br>
              <a:rPr lang="en-US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 Aachen Germany, </a:t>
            </a:r>
            <a:br>
              <a:rPr lang="en-US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April/May 2010</a:t>
            </a:r>
            <a:endParaRPr lang="en-US" sz="2800" dirty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569723" y="2895599"/>
            <a:ext cx="5574277" cy="3773235"/>
            <a:chOff x="3235648" y="2867025"/>
            <a:chExt cx="5908352" cy="3801810"/>
          </a:xfrm>
        </p:grpSpPr>
        <p:grpSp>
          <p:nvGrpSpPr>
            <p:cNvPr id="2" name="Group 27"/>
            <p:cNvGrpSpPr>
              <a:grpSpLocks/>
            </p:cNvGrpSpPr>
            <p:nvPr/>
          </p:nvGrpSpPr>
          <p:grpSpPr bwMode="auto">
            <a:xfrm>
              <a:off x="3911600" y="2867025"/>
              <a:ext cx="5232400" cy="3801810"/>
              <a:chOff x="536" y="438"/>
              <a:chExt cx="5006" cy="3698"/>
            </a:xfrm>
          </p:grpSpPr>
          <p:pic>
            <p:nvPicPr>
              <p:cNvPr id="2802690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 l="7741" t="8163" r="8974" b="6076"/>
              <a:stretch>
                <a:fillRect/>
              </a:stretch>
            </p:blipFill>
            <p:spPr bwMode="auto">
              <a:xfrm>
                <a:off x="536" y="438"/>
                <a:ext cx="4992" cy="3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0269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553" y="3653"/>
                <a:ext cx="998" cy="1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02695" name="Picture 7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005" y="1540"/>
                <a:ext cx="1537" cy="6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3" name="Group 8"/>
              <p:cNvGrpSpPr>
                <a:grpSpLocks/>
              </p:cNvGrpSpPr>
              <p:nvPr/>
            </p:nvGrpSpPr>
            <p:grpSpPr bwMode="auto">
              <a:xfrm>
                <a:off x="4005" y="596"/>
                <a:ext cx="1537" cy="1075"/>
                <a:chOff x="4005" y="596"/>
                <a:chExt cx="1537" cy="1075"/>
              </a:xfrm>
            </p:grpSpPr>
            <p:pic>
              <p:nvPicPr>
                <p:cNvPr id="2802697" name="Picture 9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E"/>
                    </a:clrFrom>
                    <a:clrTo>
                      <a:srgbClr val="FFFFFE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005" y="1068"/>
                  <a:ext cx="1537" cy="6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2802698" name="Picture 10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E"/>
                    </a:clrFrom>
                    <a:clrTo>
                      <a:srgbClr val="FFFFFE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005" y="596"/>
                  <a:ext cx="1537" cy="6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pic>
            <p:nvPicPr>
              <p:cNvPr id="2802699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33" y="470"/>
                <a:ext cx="911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02700" name="Picture 12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423" y="504"/>
                <a:ext cx="103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02701" name="Picture 13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569" y="470"/>
                <a:ext cx="911" cy="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3235648" y="2895600"/>
              <a:ext cx="2861940" cy="2768406"/>
              <a:chOff x="3235648" y="2895600"/>
              <a:chExt cx="2861940" cy="2768406"/>
            </a:xfrm>
          </p:grpSpPr>
          <p:pic>
            <p:nvPicPr>
              <p:cNvPr id="2802693" name="Picture 5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16400" y="3165475"/>
                <a:ext cx="250825" cy="352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02694" name="Picture 6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16400" y="3686175"/>
                <a:ext cx="225425" cy="214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802702" name="Text Box 14"/>
              <p:cNvSpPr txBox="1">
                <a:spLocks noChangeArrowheads="1"/>
              </p:cNvSpPr>
              <p:nvPr/>
            </p:nvSpPr>
            <p:spPr bwMode="auto">
              <a:xfrm>
                <a:off x="4400550" y="3641725"/>
                <a:ext cx="1255713" cy="58920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600" b="0" dirty="0">
                    <a:solidFill>
                      <a:srgbClr val="008040"/>
                    </a:solidFill>
                  </a:rPr>
                  <a:t>Zurich,1997</a:t>
                </a:r>
              </a:p>
            </p:txBody>
          </p:sp>
          <p:sp>
            <p:nvSpPr>
              <p:cNvPr id="2802703" name="Text Box 15"/>
              <p:cNvSpPr txBox="1">
                <a:spLocks noChangeArrowheads="1"/>
              </p:cNvSpPr>
              <p:nvPr/>
            </p:nvSpPr>
            <p:spPr bwMode="auto">
              <a:xfrm>
                <a:off x="4378325" y="3171825"/>
                <a:ext cx="1719263" cy="58920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600" b="0" dirty="0">
                    <a:solidFill>
                      <a:srgbClr val="0000FF"/>
                    </a:solidFill>
                  </a:rPr>
                  <a:t>Aachen, 03/2010</a:t>
                </a:r>
              </a:p>
            </p:txBody>
          </p:sp>
          <p:sp>
            <p:nvSpPr>
              <p:cNvPr id="2802704" name="Text Box 16"/>
              <p:cNvSpPr txBox="1">
                <a:spLocks noChangeArrowheads="1"/>
              </p:cNvSpPr>
              <p:nvPr/>
            </p:nvSpPr>
            <p:spPr bwMode="auto">
              <a:xfrm rot="16200000">
                <a:off x="2742407" y="4547716"/>
                <a:ext cx="1377950" cy="391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chemeClr val="tx1"/>
                    </a:solidFill>
                  </a:rPr>
                  <a:t>B in Gauss</a:t>
                </a:r>
              </a:p>
            </p:txBody>
          </p:sp>
          <p:sp>
            <p:nvSpPr>
              <p:cNvPr id="2802706" name="Text Box 18"/>
              <p:cNvSpPr txBox="1">
                <a:spLocks noChangeArrowheads="1"/>
              </p:cNvSpPr>
              <p:nvPr/>
            </p:nvSpPr>
            <p:spPr bwMode="auto">
              <a:xfrm>
                <a:off x="3316288" y="3405188"/>
                <a:ext cx="692150" cy="341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r" eaLnBrk="1" hangingPunct="1"/>
                <a:r>
                  <a:rPr lang="en-US" sz="1600" b="0" dirty="0">
                    <a:solidFill>
                      <a:schemeClr val="tx1"/>
                    </a:solidFill>
                  </a:rPr>
                  <a:t>1200</a:t>
                </a:r>
              </a:p>
            </p:txBody>
          </p:sp>
          <p:sp>
            <p:nvSpPr>
              <p:cNvPr id="2802708" name="Text Box 20"/>
              <p:cNvSpPr txBox="1">
                <a:spLocks noChangeArrowheads="1"/>
              </p:cNvSpPr>
              <p:nvPr/>
            </p:nvSpPr>
            <p:spPr bwMode="auto">
              <a:xfrm>
                <a:off x="3443288" y="4383088"/>
                <a:ext cx="565150" cy="341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r" eaLnBrk="1" hangingPunct="1"/>
                <a:r>
                  <a:rPr lang="en-US" sz="1600" b="0" dirty="0">
                    <a:solidFill>
                      <a:schemeClr val="tx1"/>
                    </a:solidFill>
                  </a:rPr>
                  <a:t>800</a:t>
                </a:r>
              </a:p>
            </p:txBody>
          </p:sp>
          <p:sp>
            <p:nvSpPr>
              <p:cNvPr id="2802710" name="Text Box 22"/>
              <p:cNvSpPr txBox="1">
                <a:spLocks noChangeArrowheads="1"/>
              </p:cNvSpPr>
              <p:nvPr/>
            </p:nvSpPr>
            <p:spPr bwMode="auto">
              <a:xfrm>
                <a:off x="3443288" y="5322888"/>
                <a:ext cx="565150" cy="341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r" eaLnBrk="1" hangingPunct="1"/>
                <a:r>
                  <a:rPr lang="en-US" sz="1600" b="0" dirty="0">
                    <a:solidFill>
                      <a:schemeClr val="tx1"/>
                    </a:solidFill>
                  </a:rPr>
                  <a:t>400</a:t>
                </a:r>
              </a:p>
            </p:txBody>
          </p:sp>
          <p:sp>
            <p:nvSpPr>
              <p:cNvPr id="2802717" name="Rectangle 29"/>
              <p:cNvSpPr>
                <a:spLocks noChangeArrowheads="1"/>
              </p:cNvSpPr>
              <p:nvPr/>
            </p:nvSpPr>
            <p:spPr bwMode="auto">
              <a:xfrm>
                <a:off x="3914775" y="2895600"/>
                <a:ext cx="114300" cy="46672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802718" name="Picture 2" descr="y97111Mag"/>
          <p:cNvPicPr>
            <a:picLocks noChangeAspect="1" noChangeArrowheads="1"/>
          </p:cNvPicPr>
          <p:nvPr/>
        </p:nvPicPr>
        <p:blipFill>
          <a:blip r:embed="rId9"/>
          <a:srcRect t="20192" r="19252"/>
          <a:stretch>
            <a:fillRect/>
          </a:stretch>
        </p:blipFill>
        <p:spPr bwMode="auto">
          <a:xfrm>
            <a:off x="1" y="3429000"/>
            <a:ext cx="31955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68553" y="5798403"/>
            <a:ext cx="2736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SC: </a:t>
            </a:r>
            <a:r>
              <a:rPr lang="en-US" dirty="0" err="1" smtClean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</a:t>
            </a:r>
            <a:r>
              <a:rPr lang="en-US" baseline="-25000" dirty="0" err="1" smtClean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max</a:t>
            </a:r>
            <a:r>
              <a:rPr lang="en-US" dirty="0" smtClean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= 0.87T</a:t>
            </a: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PM: </a:t>
            </a:r>
            <a:r>
              <a:rPr lang="en-US" dirty="0" err="1" smtClean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</a:t>
            </a:r>
            <a:r>
              <a:rPr lang="en-US" baseline="-25000" dirty="0" err="1" smtClean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max</a:t>
            </a:r>
            <a:r>
              <a:rPr lang="en-US" dirty="0" smtClean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= 0.14T</a:t>
            </a:r>
            <a:endParaRPr lang="en-US" dirty="0">
              <a:solidFill>
                <a:srgbClr val="3366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6" name="Picture 5" descr="VC Assembly may 11-13_Page_2"/>
          <p:cNvPicPr>
            <a:picLocks noChangeAspect="1" noChangeArrowheads="1"/>
          </p:cNvPicPr>
          <p:nvPr/>
        </p:nvPicPr>
        <p:blipFill>
          <a:blip r:embed="rId10"/>
          <a:srcRect l="2760" r="2939"/>
          <a:stretch>
            <a:fillRect/>
          </a:stretch>
        </p:blipFill>
        <p:spPr bwMode="auto">
          <a:xfrm>
            <a:off x="0" y="79905"/>
            <a:ext cx="4267200" cy="3196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64" name="Text Box 8"/>
          <p:cNvSpPr txBox="1">
            <a:spLocks noChangeArrowheads="1"/>
          </p:cNvSpPr>
          <p:nvPr/>
        </p:nvSpPr>
        <p:spPr bwMode="auto">
          <a:xfrm>
            <a:off x="2133600" y="6186488"/>
            <a:ext cx="116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solidFill>
                  <a:schemeClr val="tx1"/>
                </a:solidFill>
              </a:rPr>
              <a:t>20 layers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61763" name="Picture 7" descr="isatec_t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9184" y="1516063"/>
            <a:ext cx="4051016" cy="227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176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700" y="4842018"/>
            <a:ext cx="3765476" cy="121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1766" name="Picture 8" descr="oct_stat_tot_f_t_2"/>
          <p:cNvPicPr>
            <a:picLocks noChangeAspect="1" noChangeArrowheads="1"/>
          </p:cNvPicPr>
          <p:nvPr/>
        </p:nvPicPr>
        <p:blipFill>
          <a:blip r:embed="rId5"/>
          <a:srcRect t="9122" b="10869"/>
          <a:stretch>
            <a:fillRect/>
          </a:stretch>
        </p:blipFill>
        <p:spPr bwMode="auto">
          <a:xfrm>
            <a:off x="5346416" y="3855209"/>
            <a:ext cx="3712025" cy="246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61767" name="Text Box 7"/>
          <p:cNvSpPr txBox="1">
            <a:spLocks noChangeArrowheads="1"/>
          </p:cNvSpPr>
          <p:nvPr/>
        </p:nvSpPr>
        <p:spPr bwMode="auto">
          <a:xfrm>
            <a:off x="0" y="685800"/>
            <a:ext cx="9144000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de-DE" sz="2800" dirty="0" err="1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Transition</a:t>
            </a:r>
            <a:r>
              <a:rPr lang="de-DE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de-DE" sz="2800" dirty="0" err="1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Radiation</a:t>
            </a:r>
            <a:r>
              <a:rPr lang="de-DE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de-DE" sz="2800" dirty="0" err="1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Detector</a:t>
            </a:r>
            <a:r>
              <a:rPr lang="de-DE" sz="28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(TRD)</a:t>
            </a:r>
            <a:endParaRPr lang="de-DE" sz="2800" dirty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061773" name="Text Box 13"/>
          <p:cNvSpPr txBox="1">
            <a:spLocks noChangeArrowheads="1"/>
          </p:cNvSpPr>
          <p:nvPr/>
        </p:nvSpPr>
        <p:spPr bwMode="auto">
          <a:xfrm rot="16200000">
            <a:off x="1602581" y="4453732"/>
            <a:ext cx="61118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e</a:t>
            </a:r>
            <a:r>
              <a:rPr lang="en-US" sz="2800" baseline="30000"/>
              <a:t>+</a:t>
            </a:r>
          </a:p>
        </p:txBody>
      </p:sp>
      <p:sp>
        <p:nvSpPr>
          <p:cNvPr id="3061774" name="Text Box 14"/>
          <p:cNvSpPr txBox="1">
            <a:spLocks noChangeArrowheads="1"/>
          </p:cNvSpPr>
          <p:nvPr/>
        </p:nvSpPr>
        <p:spPr bwMode="auto">
          <a:xfrm rot="16200000">
            <a:off x="3113088" y="4513262"/>
            <a:ext cx="611188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0600FF"/>
                </a:solidFill>
              </a:rPr>
              <a:t>p</a:t>
            </a:r>
            <a:endParaRPr lang="en-US" sz="2800" baseline="30000">
              <a:solidFill>
                <a:srgbClr val="06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1295400"/>
            <a:ext cx="5257800" cy="3276600"/>
            <a:chOff x="828079" y="2998335"/>
            <a:chExt cx="6991350" cy="3657600"/>
          </a:xfrm>
        </p:grpSpPr>
        <p:pic>
          <p:nvPicPr>
            <p:cNvPr id="17" name="Picture 11" descr="Pages from NIMA558(2006)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7A7A7A"/>
                </a:clrFrom>
                <a:clrTo>
                  <a:srgbClr val="7A7A7A">
                    <a:alpha val="0"/>
                  </a:srgbClr>
                </a:clrTo>
              </a:clrChange>
            </a:blip>
            <a:srcRect b="12500"/>
            <a:stretch>
              <a:fillRect/>
            </a:stretch>
          </p:blipFill>
          <p:spPr bwMode="auto">
            <a:xfrm>
              <a:off x="828079" y="2998335"/>
              <a:ext cx="699135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1774824" y="5959249"/>
              <a:ext cx="5799138" cy="0"/>
            </a:xfrm>
            <a:prstGeom prst="line">
              <a:avLst/>
            </a:prstGeom>
            <a:noFill/>
            <a:ln w="28575">
              <a:solidFill>
                <a:srgbClr val="FF0C0F"/>
              </a:solidFill>
              <a:round/>
              <a:headEnd/>
              <a:tailEnd/>
            </a:ln>
          </p:spPr>
          <p:txBody>
            <a:bodyPr wrap="square" lIns="45720" rIns="45720" anchor="ctr" anchorCtr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-304800" y="1371600"/>
            <a:ext cx="4419599" cy="3004573"/>
            <a:chOff x="-562749" y="0"/>
            <a:chExt cx="8916174" cy="6858000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2"/>
            <a:srcRect l="16666" t="5232" r="4747" b="6165"/>
            <a:stretch>
              <a:fillRect/>
            </a:stretch>
          </p:blipFill>
          <p:spPr bwMode="auto">
            <a:xfrm>
              <a:off x="889000" y="0"/>
              <a:ext cx="7464425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0" name="Text Box 19"/>
            <p:cNvSpPr txBox="1">
              <a:spLocks noChangeAspect="1" noChangeArrowheads="1"/>
            </p:cNvSpPr>
            <p:nvPr/>
          </p:nvSpPr>
          <p:spPr bwMode="auto">
            <a:xfrm>
              <a:off x="3695701" y="369889"/>
              <a:ext cx="4038598" cy="1334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s-ES" sz="1600" dirty="0">
                  <a:solidFill>
                    <a:srgbClr val="FF3300"/>
                  </a:solidFill>
                </a:rPr>
                <a:t>RICH test beam E=158 GeV/n</a:t>
              </a:r>
            </a:p>
          </p:txBody>
        </p:sp>
        <p:sp>
          <p:nvSpPr>
            <p:cNvPr id="51" name="Text Box 21"/>
            <p:cNvSpPr txBox="1">
              <a:spLocks noChangeArrowheads="1"/>
            </p:cNvSpPr>
            <p:nvPr/>
          </p:nvSpPr>
          <p:spPr bwMode="auto">
            <a:xfrm>
              <a:off x="359614" y="5565698"/>
              <a:ext cx="382587" cy="913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2" name="Text Box 22"/>
            <p:cNvSpPr txBox="1">
              <a:spLocks noChangeArrowheads="1"/>
            </p:cNvSpPr>
            <p:nvPr/>
          </p:nvSpPr>
          <p:spPr bwMode="auto">
            <a:xfrm>
              <a:off x="-198823" y="4541837"/>
              <a:ext cx="1079889" cy="579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50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-380790" y="3160711"/>
              <a:ext cx="1261850" cy="632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200" dirty="0">
                  <a:solidFill>
                    <a:schemeClr val="tx1"/>
                  </a:solidFill>
                </a:rPr>
                <a:t>10</a:t>
              </a:r>
              <a:r>
                <a:rPr lang="en-US" sz="1200" baseline="30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54" name="Text Box 24"/>
            <p:cNvSpPr txBox="1">
              <a:spLocks noChangeArrowheads="1"/>
            </p:cNvSpPr>
            <p:nvPr/>
          </p:nvSpPr>
          <p:spPr bwMode="auto">
            <a:xfrm>
              <a:off x="-380790" y="1941512"/>
              <a:ext cx="1261850" cy="632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200" dirty="0">
                  <a:solidFill>
                    <a:schemeClr val="tx1"/>
                  </a:solidFill>
                </a:rPr>
                <a:t>10</a:t>
              </a:r>
              <a:r>
                <a:rPr lang="en-US" sz="1200" baseline="30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55" name="Text Box 25"/>
            <p:cNvSpPr txBox="1">
              <a:spLocks noChangeArrowheads="1"/>
            </p:cNvSpPr>
            <p:nvPr/>
          </p:nvSpPr>
          <p:spPr bwMode="auto">
            <a:xfrm>
              <a:off x="-562749" y="684213"/>
              <a:ext cx="1481914" cy="632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200" dirty="0">
                  <a:solidFill>
                    <a:schemeClr val="tx1"/>
                  </a:solidFill>
                </a:rPr>
                <a:t>10</a:t>
              </a:r>
              <a:r>
                <a:rPr lang="en-US" sz="1200" baseline="300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pic>
        <p:nvPicPr>
          <p:cNvPr id="989205" name="Picture 8" descr="RICH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 t="16052"/>
          <a:stretch>
            <a:fillRect/>
          </a:stretch>
        </p:blipFill>
        <p:spPr bwMode="auto">
          <a:xfrm>
            <a:off x="4196034" y="1371600"/>
            <a:ext cx="464316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9215" name="Rectangle 44"/>
          <p:cNvSpPr>
            <a:spLocks noChangeArrowheads="1"/>
          </p:cNvSpPr>
          <p:nvPr/>
        </p:nvSpPr>
        <p:spPr bwMode="auto">
          <a:xfrm>
            <a:off x="7553325" y="5572125"/>
            <a:ext cx="723900" cy="2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4000">
              <a:solidFill>
                <a:srgbClr val="0600FF"/>
              </a:solidFill>
            </a:endParaRPr>
          </a:p>
        </p:txBody>
      </p:sp>
      <p:sp>
        <p:nvSpPr>
          <p:cNvPr id="989217" name="Text Box 47"/>
          <p:cNvSpPr txBox="1">
            <a:spLocks noChangeArrowheads="1"/>
          </p:cNvSpPr>
          <p:nvPr/>
        </p:nvSpPr>
        <p:spPr bwMode="auto">
          <a:xfrm>
            <a:off x="4775200" y="4270375"/>
            <a:ext cx="2341563" cy="274638"/>
          </a:xfrm>
          <a:prstGeom prst="rect">
            <a:avLst/>
          </a:prstGeom>
          <a:solidFill>
            <a:srgbClr val="FFFFFF">
              <a:alpha val="69019"/>
            </a:srgbClr>
          </a:solidFill>
          <a:ln w="1587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10,880 photosensors</a:t>
            </a:r>
            <a:endParaRPr lang="en-GB" sz="1800">
              <a:solidFill>
                <a:schemeClr val="tx1"/>
              </a:solidFill>
              <a:sym typeface="Symbol" charset="2"/>
            </a:endParaRPr>
          </a:p>
        </p:txBody>
      </p:sp>
      <p:sp>
        <p:nvSpPr>
          <p:cNvPr id="989187" name="Text Box 47"/>
          <p:cNvSpPr txBox="1">
            <a:spLocks noChangeArrowheads="1"/>
          </p:cNvSpPr>
          <p:nvPr/>
        </p:nvSpPr>
        <p:spPr bwMode="auto">
          <a:xfrm>
            <a:off x="228600" y="6400800"/>
            <a:ext cx="1998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0" tIns="45697" rIns="91390" bIns="45697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620304"/>
                </a:solidFill>
                <a:sym typeface="Symbol" charset="2"/>
              </a:rPr>
              <a:t>Intensity</a:t>
            </a:r>
            <a:r>
              <a:rPr lang="en-GB" sz="1200" dirty="0">
                <a:solidFill>
                  <a:srgbClr val="620304"/>
                </a:solidFill>
              </a:rPr>
              <a:t> </a:t>
            </a:r>
            <a:r>
              <a:rPr lang="el-GR" sz="1200" dirty="0">
                <a:solidFill>
                  <a:srgbClr val="620304"/>
                </a:solidFill>
                <a:sym typeface="Symbol" charset="2"/>
              </a:rPr>
              <a:t></a:t>
            </a:r>
            <a:r>
              <a:rPr lang="en-US" sz="1200" dirty="0">
                <a:solidFill>
                  <a:srgbClr val="620304"/>
                </a:solidFill>
                <a:sym typeface="Symbol" charset="2"/>
              </a:rPr>
              <a:t> </a:t>
            </a:r>
            <a:r>
              <a:rPr lang="en-GB" sz="1200" dirty="0" smtClean="0">
                <a:solidFill>
                  <a:srgbClr val="FF0000"/>
                </a:solidFill>
              </a:rPr>
              <a:t>Z</a:t>
            </a:r>
            <a:r>
              <a:rPr lang="en-GB" sz="1200" baseline="30000" dirty="0" smtClean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en-GB" sz="1200" dirty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620304"/>
                </a:solidFill>
                <a:sym typeface="Symbol" charset="2"/>
              </a:rPr>
              <a:t></a:t>
            </a:r>
            <a:r>
              <a:rPr lang="en-US" sz="1200" dirty="0">
                <a:solidFill>
                  <a:srgbClr val="620304"/>
                </a:solidFill>
                <a:sym typeface="Symbol" charset="2"/>
              </a:rPr>
              <a:t> </a:t>
            </a:r>
            <a:r>
              <a:rPr lang="el-GR" sz="1200" dirty="0">
                <a:solidFill>
                  <a:srgbClr val="620304"/>
                </a:solidFill>
                <a:sym typeface="Symbol" charset="2"/>
              </a:rPr>
              <a:t></a:t>
            </a:r>
            <a:r>
              <a:rPr lang="en-US" sz="1200" dirty="0" smtClean="0">
                <a:solidFill>
                  <a:srgbClr val="620304"/>
                </a:solidFill>
                <a:sym typeface="Symbol" charset="2"/>
              </a:rPr>
              <a:t> </a:t>
            </a:r>
            <a:r>
              <a:rPr lang="en-GB" sz="1200" dirty="0">
                <a:solidFill>
                  <a:srgbClr val="FF0000"/>
                </a:solidFill>
                <a:sym typeface="Symbol" charset="2"/>
              </a:rPr>
              <a:t>v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89188" name="Text Box 44"/>
          <p:cNvSpPr txBox="1">
            <a:spLocks noChangeArrowheads="1"/>
          </p:cNvSpPr>
          <p:nvPr/>
        </p:nvSpPr>
        <p:spPr bwMode="auto">
          <a:xfrm flipH="1">
            <a:off x="42863" y="4932363"/>
            <a:ext cx="819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0" tIns="45697" rIns="91390" bIns="45697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sz="1400">
                <a:solidFill>
                  <a:srgbClr val="0100B2"/>
                </a:solidFill>
                <a:latin typeface="Calibri" charset="0"/>
              </a:rPr>
              <a:t>Radiator</a:t>
            </a:r>
            <a:endParaRPr lang="en-GB" sz="140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989189" name="Text Box 45"/>
          <p:cNvSpPr txBox="1">
            <a:spLocks noChangeArrowheads="1"/>
          </p:cNvSpPr>
          <p:nvPr/>
        </p:nvSpPr>
        <p:spPr bwMode="auto">
          <a:xfrm flipH="1">
            <a:off x="87313" y="5818188"/>
            <a:ext cx="8858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0" tIns="45697" rIns="91390" bIns="45697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sz="1400">
                <a:solidFill>
                  <a:srgbClr val="0100B2"/>
                </a:solidFill>
                <a:latin typeface="Calibri" charset="0"/>
              </a:rPr>
              <a:t>detectors</a:t>
            </a:r>
          </a:p>
        </p:txBody>
      </p:sp>
      <p:sp>
        <p:nvSpPr>
          <p:cNvPr id="989190" name="Text Box 46"/>
          <p:cNvSpPr txBox="1">
            <a:spLocks noChangeArrowheads="1"/>
          </p:cNvSpPr>
          <p:nvPr/>
        </p:nvSpPr>
        <p:spPr bwMode="auto">
          <a:xfrm flipH="1">
            <a:off x="138113" y="5427663"/>
            <a:ext cx="857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0" tIns="45697" rIns="91390" bIns="45697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sz="1400">
                <a:solidFill>
                  <a:srgbClr val="0100B2"/>
                </a:solidFill>
                <a:latin typeface="Calibri" charset="0"/>
              </a:rPr>
              <a:t>Reflector</a:t>
            </a:r>
            <a:endParaRPr lang="en-GB" sz="1400">
              <a:solidFill>
                <a:srgbClr val="333399"/>
              </a:solidFill>
              <a:latin typeface="Calibri" charset="0"/>
            </a:endParaRPr>
          </a:p>
        </p:txBody>
      </p:sp>
      <p:sp>
        <p:nvSpPr>
          <p:cNvPr id="989191" name="Text Box 48"/>
          <p:cNvSpPr txBox="1">
            <a:spLocks noChangeArrowheads="1"/>
          </p:cNvSpPr>
          <p:nvPr/>
        </p:nvSpPr>
        <p:spPr bwMode="auto">
          <a:xfrm>
            <a:off x="1816100" y="4516438"/>
            <a:ext cx="8302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0" tIns="45697" rIns="91390" bIns="45697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rgbClr val="000000"/>
                </a:solidFill>
                <a:latin typeface="Calibri" charset="0"/>
              </a:rPr>
              <a:t>Particle</a:t>
            </a:r>
            <a:endParaRPr lang="en-GB" sz="1200">
              <a:solidFill>
                <a:srgbClr val="FF3300"/>
              </a:solidFill>
              <a:latin typeface="Calibri" charset="0"/>
              <a:sym typeface="Symbol" charset="2"/>
            </a:endParaRPr>
          </a:p>
        </p:txBody>
      </p:sp>
      <p:grpSp>
        <p:nvGrpSpPr>
          <p:cNvPr id="5" name="Group 49"/>
          <p:cNvGrpSpPr>
            <a:grpSpLocks noChangeAspect="1"/>
          </p:cNvGrpSpPr>
          <p:nvPr/>
        </p:nvGrpSpPr>
        <p:grpSpPr bwMode="auto">
          <a:xfrm>
            <a:off x="1238250" y="4624388"/>
            <a:ext cx="2747963" cy="2057400"/>
            <a:chOff x="527" y="2749"/>
            <a:chExt cx="1310" cy="1043"/>
          </a:xfrm>
        </p:grpSpPr>
        <p:pic>
          <p:nvPicPr>
            <p:cNvPr id="989193" name="Picture 50" descr="AMS-3-02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7" y="2783"/>
              <a:ext cx="1310" cy="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9194" name="AutoShape 51"/>
            <p:cNvSpPr>
              <a:spLocks noChangeAspect="1" noChangeArrowheads="1"/>
            </p:cNvSpPr>
            <p:nvPr/>
          </p:nvSpPr>
          <p:spPr bwMode="auto">
            <a:xfrm flipH="1">
              <a:off x="682" y="3058"/>
              <a:ext cx="359" cy="405"/>
            </a:xfrm>
            <a:prstGeom prst="triangle">
              <a:avLst>
                <a:gd name="adj" fmla="val 11569"/>
              </a:avLst>
            </a:prstGeom>
            <a:solidFill>
              <a:srgbClr val="99CCFF">
                <a:alpha val="5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989195" name="Oval 52"/>
            <p:cNvSpPr>
              <a:spLocks noChangeAspect="1" noChangeArrowheads="1"/>
            </p:cNvSpPr>
            <p:nvPr/>
          </p:nvSpPr>
          <p:spPr bwMode="auto">
            <a:xfrm flipH="1">
              <a:off x="681" y="3435"/>
              <a:ext cx="355" cy="87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989196" name="AutoShape 53"/>
            <p:cNvSpPr>
              <a:spLocks noChangeAspect="1" noChangeArrowheads="1"/>
            </p:cNvSpPr>
            <p:nvPr/>
          </p:nvSpPr>
          <p:spPr bwMode="auto">
            <a:xfrm flipH="1">
              <a:off x="923" y="3050"/>
              <a:ext cx="91" cy="103"/>
            </a:xfrm>
            <a:prstGeom prst="triangle">
              <a:avLst>
                <a:gd name="adj" fmla="val 11569"/>
              </a:avLst>
            </a:prstGeom>
            <a:solidFill>
              <a:schemeClr val="bg2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60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989197" name="Line 54"/>
            <p:cNvSpPr>
              <a:spLocks noChangeAspect="1" noChangeShapeType="1"/>
            </p:cNvSpPr>
            <p:nvPr/>
          </p:nvSpPr>
          <p:spPr bwMode="auto">
            <a:xfrm flipH="1">
              <a:off x="857" y="3052"/>
              <a:ext cx="140" cy="430"/>
            </a:xfrm>
            <a:prstGeom prst="line">
              <a:avLst/>
            </a:prstGeom>
            <a:noFill/>
            <a:ln w="25400">
              <a:solidFill>
                <a:srgbClr val="777777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89198" name="Line 55"/>
            <p:cNvSpPr>
              <a:spLocks noChangeAspect="1" noChangeShapeType="1"/>
            </p:cNvSpPr>
            <p:nvPr/>
          </p:nvSpPr>
          <p:spPr bwMode="auto">
            <a:xfrm flipH="1">
              <a:off x="994" y="2749"/>
              <a:ext cx="101" cy="3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89199" name="Line 56"/>
            <p:cNvSpPr>
              <a:spLocks noChangeAspect="1" noChangeShapeType="1"/>
            </p:cNvSpPr>
            <p:nvPr/>
          </p:nvSpPr>
          <p:spPr bwMode="auto">
            <a:xfrm flipH="1">
              <a:off x="757" y="3632"/>
              <a:ext cx="51" cy="1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989200" name="Line 57"/>
          <p:cNvSpPr>
            <a:spLocks noChangeAspect="1" noChangeShapeType="1"/>
          </p:cNvSpPr>
          <p:nvPr/>
        </p:nvSpPr>
        <p:spPr bwMode="auto">
          <a:xfrm flipH="1">
            <a:off x="941388" y="5043488"/>
            <a:ext cx="531812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9201" name="Line 58"/>
          <p:cNvSpPr>
            <a:spLocks noChangeAspect="1" noChangeShapeType="1"/>
          </p:cNvSpPr>
          <p:nvPr/>
        </p:nvSpPr>
        <p:spPr bwMode="auto">
          <a:xfrm flipH="1">
            <a:off x="909638" y="5597525"/>
            <a:ext cx="538162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9202" name="Line 59"/>
          <p:cNvSpPr>
            <a:spLocks noChangeAspect="1" noChangeShapeType="1"/>
          </p:cNvSpPr>
          <p:nvPr/>
        </p:nvSpPr>
        <p:spPr bwMode="auto">
          <a:xfrm flipH="1">
            <a:off x="830263" y="5995988"/>
            <a:ext cx="45085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9213" name="Text Box 38"/>
          <p:cNvSpPr txBox="1">
            <a:spLocks noChangeArrowheads="1"/>
          </p:cNvSpPr>
          <p:nvPr/>
        </p:nvSpPr>
        <p:spPr bwMode="auto">
          <a:xfrm>
            <a:off x="117475" y="6472238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400"/>
          </a:p>
        </p:txBody>
      </p:sp>
      <p:sp>
        <p:nvSpPr>
          <p:cNvPr id="989214" name="Text Box 43"/>
          <p:cNvSpPr txBox="1">
            <a:spLocks noChangeArrowheads="1"/>
          </p:cNvSpPr>
          <p:nvPr/>
        </p:nvSpPr>
        <p:spPr bwMode="auto">
          <a:xfrm>
            <a:off x="2027238" y="5546725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l-GR" sz="1400">
                <a:solidFill>
                  <a:schemeClr val="bg1"/>
                </a:solidFill>
                <a:ea typeface="Arial" charset="0"/>
                <a:cs typeface="Arial" charset="0"/>
              </a:rPr>
              <a:t>Θ</a:t>
            </a:r>
          </a:p>
        </p:txBody>
      </p:sp>
      <p:sp>
        <p:nvSpPr>
          <p:cNvPr id="989220" name="Text Box 36"/>
          <p:cNvSpPr txBox="1">
            <a:spLocks noChangeArrowheads="1"/>
          </p:cNvSpPr>
          <p:nvPr/>
        </p:nvSpPr>
        <p:spPr bwMode="auto">
          <a:xfrm>
            <a:off x="2214563" y="4994275"/>
            <a:ext cx="8794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chemeClr val="bg1"/>
                </a:solidFill>
              </a:rPr>
              <a:t>NaF</a:t>
            </a:r>
          </a:p>
        </p:txBody>
      </p:sp>
      <p:sp>
        <p:nvSpPr>
          <p:cNvPr id="989221" name="Text Box 37"/>
          <p:cNvSpPr txBox="1">
            <a:spLocks noChangeArrowheads="1"/>
          </p:cNvSpPr>
          <p:nvPr/>
        </p:nvSpPr>
        <p:spPr bwMode="auto">
          <a:xfrm>
            <a:off x="2952750" y="4965700"/>
            <a:ext cx="881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chemeClr val="bg1"/>
                </a:solidFill>
              </a:rPr>
              <a:t>Aerogel</a:t>
            </a:r>
          </a:p>
        </p:txBody>
      </p:sp>
      <p:sp>
        <p:nvSpPr>
          <p:cNvPr id="989225" name="Text Box 41"/>
          <p:cNvSpPr txBox="1">
            <a:spLocks noChangeArrowheads="1"/>
          </p:cNvSpPr>
          <p:nvPr/>
        </p:nvSpPr>
        <p:spPr bwMode="auto">
          <a:xfrm>
            <a:off x="127000" y="-11113"/>
            <a:ext cx="5622925" cy="94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800"/>
          </a:p>
          <a:p>
            <a:endParaRPr lang="en-US" sz="2800"/>
          </a:p>
        </p:txBody>
      </p:sp>
      <p:sp>
        <p:nvSpPr>
          <p:cNvPr id="989226" name="Rectangle 42"/>
          <p:cNvSpPr>
            <a:spLocks noChangeArrowheads="1"/>
          </p:cNvSpPr>
          <p:nvPr/>
        </p:nvSpPr>
        <p:spPr bwMode="auto">
          <a:xfrm>
            <a:off x="0" y="6858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Ring </a:t>
            </a:r>
            <a:r>
              <a:rPr lang="en-GB" sz="28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Imaging Cherenkov (</a:t>
            </a:r>
            <a:r>
              <a:rPr lang="en-GB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RICH)</a:t>
            </a:r>
            <a:endParaRPr lang="es-ES" sz="2800" dirty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89228" name="Picture 44" descr="CherenkovRing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00" y="4597400"/>
            <a:ext cx="925513" cy="1119188"/>
          </a:xfrm>
          <a:prstGeom prst="rect">
            <a:avLst/>
          </a:prstGeom>
          <a:noFill/>
        </p:spPr>
      </p:pic>
      <p:pic>
        <p:nvPicPr>
          <p:cNvPr id="989229" name="Picture 45" descr="CherenkovRing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t="2083"/>
          <a:stretch>
            <a:fillRect/>
          </a:stretch>
        </p:blipFill>
        <p:spPr bwMode="auto">
          <a:xfrm>
            <a:off x="6318250" y="4624388"/>
            <a:ext cx="955675" cy="1092200"/>
          </a:xfrm>
          <a:prstGeom prst="rect">
            <a:avLst/>
          </a:prstGeom>
          <a:noFill/>
        </p:spPr>
      </p:pic>
      <p:pic>
        <p:nvPicPr>
          <p:cNvPr id="989230" name="Picture 46" descr="CherenkovRing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t="3102"/>
          <a:stretch>
            <a:fillRect/>
          </a:stretch>
        </p:blipFill>
        <p:spPr bwMode="auto">
          <a:xfrm>
            <a:off x="5354638" y="4627563"/>
            <a:ext cx="928687" cy="1089025"/>
          </a:xfrm>
          <a:prstGeom prst="rect">
            <a:avLst/>
          </a:prstGeom>
          <a:noFill/>
        </p:spPr>
      </p:pic>
      <p:sp>
        <p:nvSpPr>
          <p:cNvPr id="989231" name="Text Box 47"/>
          <p:cNvSpPr txBox="1">
            <a:spLocks noChangeAspect="1" noChangeArrowheads="1"/>
          </p:cNvSpPr>
          <p:nvPr/>
        </p:nvSpPr>
        <p:spPr bwMode="auto">
          <a:xfrm>
            <a:off x="5684838" y="5773738"/>
            <a:ext cx="1698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0600FF"/>
                </a:solidFill>
                <a:latin typeface="Comic Sans MS" charset="0"/>
              </a:rPr>
              <a:t>Li</a:t>
            </a:r>
          </a:p>
        </p:txBody>
      </p:sp>
      <p:sp>
        <p:nvSpPr>
          <p:cNvPr id="989232" name="Text Box 48"/>
          <p:cNvSpPr txBox="1">
            <a:spLocks noChangeAspect="1" noChangeArrowheads="1"/>
          </p:cNvSpPr>
          <p:nvPr/>
        </p:nvSpPr>
        <p:spPr bwMode="auto">
          <a:xfrm>
            <a:off x="6629400" y="5773738"/>
            <a:ext cx="1254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0600FF"/>
                </a:solidFill>
                <a:latin typeface="Comic Sans MS" charset="0"/>
              </a:rPr>
              <a:t>C</a:t>
            </a:r>
          </a:p>
        </p:txBody>
      </p:sp>
      <p:sp>
        <p:nvSpPr>
          <p:cNvPr id="989233" name="Text Box 49"/>
          <p:cNvSpPr txBox="1">
            <a:spLocks noChangeAspect="1" noChangeArrowheads="1"/>
          </p:cNvSpPr>
          <p:nvPr/>
        </p:nvSpPr>
        <p:spPr bwMode="auto">
          <a:xfrm>
            <a:off x="7623175" y="5773738"/>
            <a:ext cx="1619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0600FF"/>
                </a:solidFill>
                <a:latin typeface="Comic Sans MS" charset="0"/>
              </a:rPr>
              <a:t>O</a:t>
            </a:r>
          </a:p>
        </p:txBody>
      </p:sp>
      <p:pic>
        <p:nvPicPr>
          <p:cNvPr id="989234" name="Picture 50" descr="CherenkovRings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t="3239"/>
          <a:stretch>
            <a:fillRect/>
          </a:stretch>
        </p:blipFill>
        <p:spPr bwMode="auto">
          <a:xfrm>
            <a:off x="4373563" y="4625975"/>
            <a:ext cx="942975" cy="1090613"/>
          </a:xfrm>
          <a:prstGeom prst="rect">
            <a:avLst/>
          </a:prstGeom>
          <a:noFill/>
        </p:spPr>
      </p:pic>
      <p:sp>
        <p:nvSpPr>
          <p:cNvPr id="989235" name="Text Box 51"/>
          <p:cNvSpPr txBox="1">
            <a:spLocks noChangeAspect="1" noChangeArrowheads="1"/>
          </p:cNvSpPr>
          <p:nvPr/>
        </p:nvSpPr>
        <p:spPr bwMode="auto">
          <a:xfrm>
            <a:off x="4708525" y="5773738"/>
            <a:ext cx="2698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0600FF"/>
                </a:solidFill>
                <a:latin typeface="Comic Sans MS" charset="0"/>
              </a:rPr>
              <a:t>He</a:t>
            </a:r>
          </a:p>
        </p:txBody>
      </p:sp>
      <p:pic>
        <p:nvPicPr>
          <p:cNvPr id="989236" name="Picture 52" descr="CherenkovRing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8175" y="4614863"/>
            <a:ext cx="885825" cy="1101725"/>
          </a:xfrm>
          <a:prstGeom prst="rect">
            <a:avLst/>
          </a:prstGeom>
          <a:noFill/>
        </p:spPr>
      </p:pic>
      <p:sp>
        <p:nvSpPr>
          <p:cNvPr id="989237" name="Text Box 53"/>
          <p:cNvSpPr txBox="1">
            <a:spLocks noChangeAspect="1" noChangeArrowheads="1"/>
          </p:cNvSpPr>
          <p:nvPr/>
        </p:nvSpPr>
        <p:spPr bwMode="auto">
          <a:xfrm>
            <a:off x="8582025" y="5773738"/>
            <a:ext cx="238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0600FF"/>
                </a:solidFill>
                <a:latin typeface="Comic Sans MS" charset="0"/>
              </a:rPr>
              <a:t>Ca</a:t>
            </a:r>
          </a:p>
        </p:txBody>
      </p:sp>
      <p:sp>
        <p:nvSpPr>
          <p:cNvPr id="989238" name="Text Box 54"/>
          <p:cNvSpPr txBox="1">
            <a:spLocks noChangeArrowheads="1"/>
          </p:cNvSpPr>
          <p:nvPr/>
        </p:nvSpPr>
        <p:spPr bwMode="auto">
          <a:xfrm>
            <a:off x="4484688" y="6019800"/>
            <a:ext cx="3146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Single Event Displays</a:t>
            </a:r>
          </a:p>
        </p:txBody>
      </p:sp>
      <p:sp>
        <p:nvSpPr>
          <p:cNvPr id="989239" name="Text Box 55"/>
          <p:cNvSpPr txBox="1">
            <a:spLocks noChangeAspect="1" noChangeArrowheads="1"/>
          </p:cNvSpPr>
          <p:nvPr/>
        </p:nvSpPr>
        <p:spPr bwMode="auto">
          <a:xfrm>
            <a:off x="3962400" y="6308725"/>
            <a:ext cx="403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s-ES" sz="2000" dirty="0">
                <a:solidFill>
                  <a:srgbClr val="FF33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RICH test beam E=158 GeV/n</a:t>
            </a:r>
            <a:endParaRPr lang="es-ES" sz="1400" dirty="0">
              <a:solidFill>
                <a:srgbClr val="FF33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290" name="Text Box 10"/>
          <p:cNvSpPr txBox="1">
            <a:spLocks noChangeArrowheads="1"/>
          </p:cNvSpPr>
          <p:nvPr/>
        </p:nvSpPr>
        <p:spPr bwMode="auto">
          <a:xfrm>
            <a:off x="0" y="533400"/>
            <a:ext cx="3906837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it-IT" sz="2800" dirty="0" err="1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Calorimeter</a:t>
            </a:r>
            <a:r>
              <a:rPr lang="it-IT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(ECAL)</a:t>
            </a:r>
          </a:p>
        </p:txBody>
      </p:sp>
      <p:pic>
        <p:nvPicPr>
          <p:cNvPr id="3084296" name="Picture 21" descr="077y01K181c_183y2K087Eca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t="41542" b="7912"/>
          <a:stretch>
            <a:fillRect/>
          </a:stretch>
        </p:blipFill>
        <p:spPr bwMode="auto">
          <a:xfrm>
            <a:off x="766763" y="5075238"/>
            <a:ext cx="2814637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4297" name="Text Box 22"/>
          <p:cNvSpPr txBox="1">
            <a:spLocks noChangeArrowheads="1"/>
          </p:cNvSpPr>
          <p:nvPr/>
        </p:nvSpPr>
        <p:spPr bwMode="auto">
          <a:xfrm>
            <a:off x="730250" y="5961063"/>
            <a:ext cx="2774950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600" dirty="0">
                <a:solidFill>
                  <a:srgbClr val="0000FF"/>
                </a:solidFill>
              </a:rPr>
              <a:t>10 000 fibers, </a:t>
            </a:r>
            <a:r>
              <a:rPr lang="en-US" sz="1600" dirty="0" err="1">
                <a:solidFill>
                  <a:srgbClr val="0000FF"/>
                </a:solidFill>
                <a:latin typeface="Symbol" charset="2"/>
              </a:rPr>
              <a:t>f</a:t>
            </a:r>
            <a:r>
              <a:rPr lang="en-US" sz="1600" dirty="0">
                <a:solidFill>
                  <a:srgbClr val="0000FF"/>
                </a:solidFill>
                <a:latin typeface="Symbol" charset="2"/>
              </a:rPr>
              <a:t> = 1 </a:t>
            </a:r>
            <a:r>
              <a:rPr lang="en-US" sz="1600" dirty="0">
                <a:solidFill>
                  <a:srgbClr val="0000FF"/>
                </a:solidFill>
              </a:rPr>
              <a:t>mm</a:t>
            </a:r>
          </a:p>
          <a:p>
            <a:pPr algn="ctr">
              <a:lnSpc>
                <a:spcPct val="110000"/>
              </a:lnSpc>
            </a:pPr>
            <a:r>
              <a:rPr lang="en-US" sz="1600" dirty="0">
                <a:solidFill>
                  <a:srgbClr val="0000FF"/>
                </a:solidFill>
              </a:rPr>
              <a:t>distributed uniformly 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sz="1600" dirty="0">
                <a:solidFill>
                  <a:srgbClr val="0000FF"/>
                </a:solidFill>
              </a:rPr>
              <a:t>i</a:t>
            </a:r>
            <a:r>
              <a:rPr lang="en-US" sz="1600" dirty="0" smtClean="0">
                <a:solidFill>
                  <a:srgbClr val="0000FF"/>
                </a:solidFill>
              </a:rPr>
              <a:t>nside </a:t>
            </a:r>
            <a:r>
              <a:rPr lang="en-US" sz="1600" dirty="0">
                <a:solidFill>
                  <a:srgbClr val="0000FF"/>
                </a:solidFill>
              </a:rPr>
              <a:t>1,200 lb of lead</a:t>
            </a:r>
          </a:p>
        </p:txBody>
      </p:sp>
      <p:sp>
        <p:nvSpPr>
          <p:cNvPr id="3084316" name="Oval 28"/>
          <p:cNvSpPr>
            <a:spLocks noChangeArrowheads="1"/>
          </p:cNvSpPr>
          <p:nvPr/>
        </p:nvSpPr>
        <p:spPr bwMode="auto">
          <a:xfrm>
            <a:off x="2590800" y="3676650"/>
            <a:ext cx="1057275" cy="5619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0" y="895350"/>
            <a:ext cx="3781425" cy="3971925"/>
            <a:chOff x="0" y="90"/>
            <a:chExt cx="2382" cy="2502"/>
          </a:xfrm>
        </p:grpSpPr>
        <p:pic>
          <p:nvPicPr>
            <p:cNvPr id="3084319" name="Picture 31" descr="ecalactivedetectorb"/>
            <p:cNvPicPr>
              <a:picLocks noChangeAspect="1" noChangeArrowheads="1"/>
            </p:cNvPicPr>
            <p:nvPr/>
          </p:nvPicPr>
          <p:blipFill>
            <a:blip r:embed="rId4"/>
            <a:srcRect t="6476" r="51912" b="7782"/>
            <a:stretch>
              <a:fillRect/>
            </a:stretch>
          </p:blipFill>
          <p:spPr bwMode="auto">
            <a:xfrm>
              <a:off x="534" y="818"/>
              <a:ext cx="1848" cy="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32"/>
            <p:cNvGrpSpPr>
              <a:grpSpLocks/>
            </p:cNvGrpSpPr>
            <p:nvPr/>
          </p:nvGrpSpPr>
          <p:grpSpPr bwMode="auto">
            <a:xfrm>
              <a:off x="1248" y="90"/>
              <a:ext cx="432" cy="1440"/>
              <a:chOff x="1440" y="0"/>
              <a:chExt cx="432" cy="2160"/>
            </a:xfrm>
          </p:grpSpPr>
          <p:sp>
            <p:nvSpPr>
              <p:cNvPr id="3084321" name="Line 33"/>
              <p:cNvSpPr>
                <a:spLocks noChangeShapeType="1"/>
              </p:cNvSpPr>
              <p:nvPr/>
            </p:nvSpPr>
            <p:spPr bwMode="auto">
              <a:xfrm>
                <a:off x="1488" y="0"/>
                <a:ext cx="96" cy="105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4322" name="Line 34"/>
              <p:cNvSpPr>
                <a:spLocks noChangeShapeType="1"/>
              </p:cNvSpPr>
              <p:nvPr/>
            </p:nvSpPr>
            <p:spPr bwMode="auto">
              <a:xfrm flipH="1">
                <a:off x="1536" y="1104"/>
                <a:ext cx="48" cy="105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4323" name="Line 35"/>
              <p:cNvSpPr>
                <a:spLocks noChangeShapeType="1"/>
              </p:cNvSpPr>
              <p:nvPr/>
            </p:nvSpPr>
            <p:spPr bwMode="auto">
              <a:xfrm>
                <a:off x="1584" y="1200"/>
                <a:ext cx="192" cy="96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4324" name="Line 36"/>
              <p:cNvSpPr>
                <a:spLocks noChangeShapeType="1"/>
              </p:cNvSpPr>
              <p:nvPr/>
            </p:nvSpPr>
            <p:spPr bwMode="auto">
              <a:xfrm>
                <a:off x="1584" y="1152"/>
                <a:ext cx="48" cy="100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4325" name="Line 37"/>
              <p:cNvSpPr>
                <a:spLocks noChangeShapeType="1"/>
              </p:cNvSpPr>
              <p:nvPr/>
            </p:nvSpPr>
            <p:spPr bwMode="auto">
              <a:xfrm>
                <a:off x="1584" y="1200"/>
                <a:ext cx="288" cy="96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4326" name="Line 38"/>
              <p:cNvSpPr>
                <a:spLocks noChangeShapeType="1"/>
              </p:cNvSpPr>
              <p:nvPr/>
            </p:nvSpPr>
            <p:spPr bwMode="auto">
              <a:xfrm flipH="1">
                <a:off x="1440" y="1248"/>
                <a:ext cx="144" cy="86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4327" name="Line 39"/>
              <p:cNvSpPr>
                <a:spLocks noChangeShapeType="1"/>
              </p:cNvSpPr>
              <p:nvPr/>
            </p:nvSpPr>
            <p:spPr bwMode="auto">
              <a:xfrm>
                <a:off x="1584" y="1200"/>
                <a:ext cx="240" cy="43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4328" name="Line 40"/>
              <p:cNvSpPr>
                <a:spLocks noChangeShapeType="1"/>
              </p:cNvSpPr>
              <p:nvPr/>
            </p:nvSpPr>
            <p:spPr bwMode="auto">
              <a:xfrm>
                <a:off x="1584" y="1248"/>
                <a:ext cx="288" cy="6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4329" name="Line 41"/>
              <p:cNvSpPr>
                <a:spLocks noChangeShapeType="1"/>
              </p:cNvSpPr>
              <p:nvPr/>
            </p:nvSpPr>
            <p:spPr bwMode="auto">
              <a:xfrm>
                <a:off x="1584" y="1056"/>
                <a:ext cx="96" cy="105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084330" name="Text Box 42"/>
            <p:cNvSpPr txBox="1">
              <a:spLocks noChangeArrowheads="1"/>
            </p:cNvSpPr>
            <p:nvPr/>
          </p:nvSpPr>
          <p:spPr bwMode="auto">
            <a:xfrm>
              <a:off x="1130" y="666"/>
              <a:ext cx="262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0">
                  <a:solidFill>
                    <a:srgbClr val="FF0000"/>
                  </a:solidFill>
                </a:rPr>
                <a:t>e</a:t>
              </a:r>
              <a:r>
                <a:rPr lang="en-US" sz="2000" b="0" baseline="30000">
                  <a:solidFill>
                    <a:srgbClr val="FF0000"/>
                  </a:solidFill>
                  <a:sym typeface="Symbol" charset="2"/>
                </a:rPr>
                <a:t></a:t>
              </a:r>
              <a:endParaRPr lang="en-US" sz="2000" b="0">
                <a:solidFill>
                  <a:srgbClr val="FF0000"/>
                </a:solidFill>
              </a:endParaRPr>
            </a:p>
          </p:txBody>
        </p:sp>
        <p:sp>
          <p:nvSpPr>
            <p:cNvPr id="3084331" name="Text Box 43"/>
            <p:cNvSpPr txBox="1">
              <a:spLocks noChangeArrowheads="1"/>
            </p:cNvSpPr>
            <p:nvPr/>
          </p:nvSpPr>
          <p:spPr bwMode="auto">
            <a:xfrm>
              <a:off x="0" y="816"/>
              <a:ext cx="813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it-IT" b="0">
                  <a:solidFill>
                    <a:srgbClr val="FF6699"/>
                  </a:solidFill>
                  <a:latin typeface="Times New Roman" charset="0"/>
                </a:rPr>
                <a:t>Lead foil</a:t>
              </a:r>
            </a:p>
            <a:p>
              <a:pPr eaLnBrk="1" hangingPunct="1"/>
              <a:r>
                <a:rPr lang="it-IT" b="0">
                  <a:solidFill>
                    <a:srgbClr val="FF6699"/>
                  </a:solidFill>
                  <a:latin typeface="Times New Roman" charset="0"/>
                </a:rPr>
                <a:t>(1mm)</a:t>
              </a:r>
              <a:endParaRPr lang="en-GB" b="0">
                <a:solidFill>
                  <a:srgbClr val="FF6699"/>
                </a:solidFill>
                <a:latin typeface="Times New Roman" charset="0"/>
              </a:endParaRPr>
            </a:p>
          </p:txBody>
        </p:sp>
        <p:sp>
          <p:nvSpPr>
            <p:cNvPr id="3084332" name="Line 44"/>
            <p:cNvSpPr>
              <a:spLocks noChangeShapeType="1"/>
            </p:cNvSpPr>
            <p:nvPr/>
          </p:nvSpPr>
          <p:spPr bwMode="auto">
            <a:xfrm>
              <a:off x="672" y="1104"/>
              <a:ext cx="384" cy="48"/>
            </a:xfrm>
            <a:prstGeom prst="line">
              <a:avLst/>
            </a:prstGeom>
            <a:noFill/>
            <a:ln w="19050">
              <a:solidFill>
                <a:srgbClr val="FF66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333" name="Text Box 45"/>
            <p:cNvSpPr txBox="1">
              <a:spLocks noChangeArrowheads="1"/>
            </p:cNvSpPr>
            <p:nvPr/>
          </p:nvSpPr>
          <p:spPr bwMode="auto">
            <a:xfrm>
              <a:off x="30" y="1994"/>
              <a:ext cx="73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it-IT" b="0">
                  <a:solidFill>
                    <a:srgbClr val="FF6699"/>
                  </a:solidFill>
                  <a:latin typeface="Times New Roman" charset="0"/>
                </a:rPr>
                <a:t>Fibers</a:t>
              </a:r>
            </a:p>
            <a:p>
              <a:pPr eaLnBrk="1" hangingPunct="1"/>
              <a:r>
                <a:rPr lang="it-IT" b="0">
                  <a:solidFill>
                    <a:srgbClr val="FF6699"/>
                  </a:solidFill>
                  <a:latin typeface="Times New Roman" charset="0"/>
                </a:rPr>
                <a:t>(</a:t>
              </a:r>
              <a:r>
                <a:rPr lang="it-IT" b="0">
                  <a:solidFill>
                    <a:srgbClr val="FF6699"/>
                  </a:solidFill>
                  <a:latin typeface="Times New Roman" charset="0"/>
                  <a:sym typeface="Symbol" charset="2"/>
                </a:rPr>
                <a:t></a:t>
              </a:r>
              <a:r>
                <a:rPr lang="it-IT" b="0">
                  <a:solidFill>
                    <a:srgbClr val="FF6699"/>
                  </a:solidFill>
                  <a:latin typeface="Times New Roman" charset="0"/>
                </a:rPr>
                <a:t>1mm)</a:t>
              </a:r>
              <a:endParaRPr lang="en-GB" b="0">
                <a:solidFill>
                  <a:srgbClr val="FF6699"/>
                </a:solidFill>
                <a:latin typeface="Times New Roman" charset="0"/>
              </a:endParaRPr>
            </a:p>
          </p:txBody>
        </p:sp>
        <p:sp>
          <p:nvSpPr>
            <p:cNvPr id="3084334" name="Line 46"/>
            <p:cNvSpPr>
              <a:spLocks noChangeShapeType="1"/>
            </p:cNvSpPr>
            <p:nvPr/>
          </p:nvSpPr>
          <p:spPr bwMode="auto">
            <a:xfrm flipV="1">
              <a:off x="576" y="1776"/>
              <a:ext cx="288" cy="432"/>
            </a:xfrm>
            <a:prstGeom prst="line">
              <a:avLst/>
            </a:prstGeom>
            <a:noFill/>
            <a:ln w="19050">
              <a:solidFill>
                <a:srgbClr val="FF66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335" name="Line 47"/>
            <p:cNvSpPr>
              <a:spLocks noChangeShapeType="1"/>
            </p:cNvSpPr>
            <p:nvPr/>
          </p:nvSpPr>
          <p:spPr bwMode="auto">
            <a:xfrm flipV="1">
              <a:off x="576" y="1248"/>
              <a:ext cx="1200" cy="1056"/>
            </a:xfrm>
            <a:prstGeom prst="line">
              <a:avLst/>
            </a:prstGeom>
            <a:noFill/>
            <a:ln w="19050">
              <a:solidFill>
                <a:srgbClr val="FF66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1" name="Picture 83" descr="pank1"/>
          <p:cNvPicPr>
            <a:picLocks noChangeAspect="1" noChangeArrowheads="1"/>
          </p:cNvPicPr>
          <p:nvPr/>
        </p:nvPicPr>
        <p:blipFill>
          <a:blip r:embed="rId5"/>
          <a:srcRect t="14839" b="8119"/>
          <a:stretch>
            <a:fillRect/>
          </a:stretch>
        </p:blipFill>
        <p:spPr bwMode="auto">
          <a:xfrm>
            <a:off x="3962400" y="533400"/>
            <a:ext cx="5116512" cy="2620962"/>
          </a:xfrm>
          <a:prstGeom prst="rect">
            <a:avLst/>
          </a:prstGeom>
          <a:noFill/>
        </p:spPr>
      </p:pic>
      <p:grpSp>
        <p:nvGrpSpPr>
          <p:cNvPr id="52" name="Group 51"/>
          <p:cNvGrpSpPr/>
          <p:nvPr/>
        </p:nvGrpSpPr>
        <p:grpSpPr>
          <a:xfrm>
            <a:off x="4114801" y="3352800"/>
            <a:ext cx="3706813" cy="2987755"/>
            <a:chOff x="4432817" y="2732087"/>
            <a:chExt cx="4028327" cy="3516837"/>
          </a:xfrm>
        </p:grpSpPr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6"/>
            <a:srcRect l="12738" t="26581" r="20952" b="27367"/>
            <a:stretch>
              <a:fillRect/>
            </a:stretch>
          </p:blipFill>
          <p:spPr bwMode="auto">
            <a:xfrm>
              <a:off x="4432817" y="2732087"/>
              <a:ext cx="4028327" cy="3516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 Box 72"/>
            <p:cNvSpPr txBox="1">
              <a:spLocks noChangeArrowheads="1"/>
            </p:cNvSpPr>
            <p:nvPr/>
          </p:nvSpPr>
          <p:spPr bwMode="auto">
            <a:xfrm>
              <a:off x="5087934" y="3238504"/>
              <a:ext cx="428625" cy="47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/>
                <a:t>   </a:t>
              </a:r>
              <a:endParaRPr lang="en-US" sz="20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704" name="Text Box 2"/>
          <p:cNvSpPr txBox="1">
            <a:spLocks noChangeArrowheads="1"/>
          </p:cNvSpPr>
          <p:nvPr/>
        </p:nvSpPr>
        <p:spPr bwMode="auto">
          <a:xfrm>
            <a:off x="141288" y="490537"/>
            <a:ext cx="9002712" cy="5232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de-DE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Silicon </a:t>
            </a:r>
            <a:r>
              <a:rPr lang="de-DE" sz="2800" dirty="0" err="1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Tracker</a:t>
            </a:r>
            <a:r>
              <a:rPr lang="de-DE" sz="28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: </a:t>
            </a:r>
            <a:r>
              <a:rPr lang="de-DE" sz="2800" dirty="0" err="1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Rigidity</a:t>
            </a:r>
            <a:r>
              <a:rPr lang="de-DE" sz="28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and Charge</a:t>
            </a:r>
            <a:endParaRPr lang="de-DE" sz="2800" dirty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930713" name="Picture 8" descr="bonds"/>
          <p:cNvPicPr>
            <a:picLocks noChangeAspect="1" noChangeArrowheads="1"/>
          </p:cNvPicPr>
          <p:nvPr/>
        </p:nvPicPr>
        <p:blipFill>
          <a:blip r:embed="rId3"/>
          <a:srcRect l="28400" t="45587" r="44023" b="1413"/>
          <a:stretch>
            <a:fillRect/>
          </a:stretch>
        </p:blipFill>
        <p:spPr bwMode="auto">
          <a:xfrm>
            <a:off x="762000" y="4338534"/>
            <a:ext cx="2824163" cy="185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30716" name="Rectangle 28"/>
          <p:cNvSpPr>
            <a:spLocks noChangeArrowheads="1"/>
          </p:cNvSpPr>
          <p:nvPr/>
        </p:nvSpPr>
        <p:spPr bwMode="auto">
          <a:xfrm>
            <a:off x="7646966" y="5416791"/>
            <a:ext cx="490203" cy="2072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30719" name="Picture 31" descr="DSCN2526"/>
          <p:cNvPicPr>
            <a:picLocks noChangeAspect="1" noChangeArrowheads="1"/>
          </p:cNvPicPr>
          <p:nvPr/>
        </p:nvPicPr>
        <p:blipFill>
          <a:blip r:embed="rId4"/>
          <a:srcRect b="2242"/>
          <a:stretch>
            <a:fillRect/>
          </a:stretch>
        </p:blipFill>
        <p:spPr bwMode="auto">
          <a:xfrm>
            <a:off x="6338305" y="4343400"/>
            <a:ext cx="2653295" cy="1787173"/>
          </a:xfrm>
          <a:prstGeom prst="rect">
            <a:avLst/>
          </a:prstGeom>
          <a:noFill/>
        </p:spPr>
      </p:pic>
      <p:pic>
        <p:nvPicPr>
          <p:cNvPr id="2930720" name="Picture 32"/>
          <p:cNvPicPr>
            <a:picLocks noChangeAspect="1" noChangeArrowheads="1"/>
          </p:cNvPicPr>
          <p:nvPr/>
        </p:nvPicPr>
        <p:blipFill>
          <a:blip r:embed="rId5"/>
          <a:srcRect l="10544" t="14125" r="10919" b="7509"/>
          <a:stretch>
            <a:fillRect/>
          </a:stretch>
        </p:blipFill>
        <p:spPr bwMode="auto">
          <a:xfrm>
            <a:off x="3657600" y="4319349"/>
            <a:ext cx="2654206" cy="18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Group 22"/>
          <p:cNvGrpSpPr/>
          <p:nvPr/>
        </p:nvGrpSpPr>
        <p:grpSpPr>
          <a:xfrm>
            <a:off x="4724400" y="1241040"/>
            <a:ext cx="4501820" cy="2873760"/>
            <a:chOff x="1038225" y="0"/>
            <a:chExt cx="5932487" cy="3409886"/>
          </a:xfrm>
        </p:grpSpPr>
        <p:pic>
          <p:nvPicPr>
            <p:cNvPr id="24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38225" y="0"/>
              <a:ext cx="5932487" cy="338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 rot="2914373">
              <a:off x="863600" y="2287996"/>
              <a:ext cx="1174750" cy="4055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it-IT" sz="1400">
                  <a:solidFill>
                    <a:srgbClr val="164BF6"/>
                  </a:solidFill>
                </a:rPr>
                <a:t>S Charge</a:t>
              </a: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 rot="21032487">
              <a:off x="5581669" y="3044690"/>
              <a:ext cx="1266590" cy="3651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it-IT" sz="1400" dirty="0" err="1">
                  <a:solidFill>
                    <a:srgbClr val="164BF6"/>
                  </a:solidFill>
                </a:rPr>
                <a:t>K</a:t>
              </a:r>
              <a:r>
                <a:rPr lang="it-IT" sz="1400" dirty="0">
                  <a:solidFill>
                    <a:srgbClr val="164BF6"/>
                  </a:solidFill>
                </a:rPr>
                <a:t> </a:t>
              </a:r>
              <a:r>
                <a:rPr lang="it-IT" sz="1400" dirty="0" err="1">
                  <a:solidFill>
                    <a:srgbClr val="164BF6"/>
                  </a:solidFill>
                </a:rPr>
                <a:t>Charge</a:t>
              </a:r>
              <a:endParaRPr lang="it-IT" sz="1400" dirty="0">
                <a:solidFill>
                  <a:srgbClr val="164BF6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2758" y="1295400"/>
            <a:ext cx="4774042" cy="2944050"/>
            <a:chOff x="914400" y="3335338"/>
            <a:chExt cx="6153223" cy="3634594"/>
          </a:xfrm>
        </p:grpSpPr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7"/>
            <a:srcRect l="-974" r="-842"/>
            <a:stretch>
              <a:fillRect/>
            </a:stretch>
          </p:blipFill>
          <p:spPr bwMode="auto">
            <a:xfrm>
              <a:off x="914400" y="3335338"/>
              <a:ext cx="5980112" cy="3522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 rot="2914373">
              <a:off x="644525" y="5730966"/>
              <a:ext cx="1174751" cy="3966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it-IT" sz="1400">
                  <a:solidFill>
                    <a:srgbClr val="164BF6"/>
                  </a:solidFill>
                </a:rPr>
                <a:t>S Charge</a:t>
              </a:r>
            </a:p>
          </p:txBody>
        </p:sp>
        <p:sp>
          <p:nvSpPr>
            <p:cNvPr id="30" name="Text Box 21"/>
            <p:cNvSpPr txBox="1">
              <a:spLocks noChangeArrowheads="1"/>
            </p:cNvSpPr>
            <p:nvPr/>
          </p:nvSpPr>
          <p:spPr bwMode="auto">
            <a:xfrm rot="21032487">
              <a:off x="5149819" y="6589964"/>
              <a:ext cx="1917804" cy="3799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it-IT" sz="1400">
                  <a:solidFill>
                    <a:srgbClr val="164BF6"/>
                  </a:solidFill>
                </a:rPr>
                <a:t>K Charge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44" name="TextBox 29"/>
          <p:cNvSpPr txBox="1">
            <a:spLocks noChangeArrowheads="1"/>
          </p:cNvSpPr>
          <p:nvPr/>
        </p:nvSpPr>
        <p:spPr bwMode="auto">
          <a:xfrm>
            <a:off x="4873625" y="1233487"/>
            <a:ext cx="536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it-IT" sz="1800" b="0" dirty="0">
                <a:solidFill>
                  <a:schemeClr val="tx1"/>
                </a:solidFill>
                <a:latin typeface="Calibri" charset="0"/>
              </a:rPr>
              <a:t>1N</a:t>
            </a:r>
          </a:p>
        </p:txBody>
      </p:sp>
      <p:sp>
        <p:nvSpPr>
          <p:cNvPr id="1289256" name="Rectangle 40"/>
          <p:cNvSpPr>
            <a:spLocks noChangeArrowheads="1"/>
          </p:cNvSpPr>
          <p:nvPr/>
        </p:nvSpPr>
        <p:spPr bwMode="auto">
          <a:xfrm>
            <a:off x="4540501" y="457200"/>
            <a:ext cx="40190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AMS-02 Permanent Magnet </a:t>
            </a:r>
            <a:br>
              <a:rPr lang="en-US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Silicon Tracker Layers</a:t>
            </a:r>
            <a:endParaRPr lang="en-US" b="0" dirty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89257" name="Rectangle 41"/>
          <p:cNvSpPr>
            <a:spLocks noChangeArrowheads="1"/>
          </p:cNvSpPr>
          <p:nvPr/>
        </p:nvSpPr>
        <p:spPr bwMode="auto">
          <a:xfrm>
            <a:off x="0" y="56388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Layer 9 comes from moving the ladders at the edge of the acceptance </a:t>
            </a:r>
          </a:p>
          <a:p>
            <a:pPr algn="ctr"/>
            <a:r>
              <a:rPr lang="en-US" sz="18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from layer 1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. Layer </a:t>
            </a:r>
            <a:r>
              <a:rPr lang="en-US" sz="180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8 is moved on top of the TRD to become 1N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en-US" sz="1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Rectangle 7" descr="Wide upward diagonal"/>
          <p:cNvSpPr>
            <a:spLocks noChangeArrowheads="1"/>
          </p:cNvSpPr>
          <p:nvPr/>
        </p:nvSpPr>
        <p:spPr bwMode="auto">
          <a:xfrm flipV="1">
            <a:off x="5327599" y="2476324"/>
            <a:ext cx="2532621" cy="211164"/>
          </a:xfrm>
          <a:prstGeom prst="rect">
            <a:avLst/>
          </a:prstGeom>
          <a:pattFill prst="wdUpDiag">
            <a:fgClr>
              <a:srgbClr val="3F80CD"/>
            </a:fgClr>
            <a:bgClr>
              <a:srgbClr val="9BC1FF"/>
            </a:bgClr>
          </a:patt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rot="10800000" anchor="ctr">
            <a:prstTxWarp prst="textNoShape">
              <a:avLst/>
            </a:prstTxWarp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89231" name="TextBox 37"/>
          <p:cNvSpPr txBox="1">
            <a:spLocks noChangeArrowheads="1"/>
          </p:cNvSpPr>
          <p:nvPr/>
        </p:nvSpPr>
        <p:spPr bwMode="auto">
          <a:xfrm>
            <a:off x="722566" y="2360184"/>
            <a:ext cx="279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it-IT" sz="1800" b="0">
                <a:solidFill>
                  <a:schemeClr val="tx1"/>
                </a:solidFill>
                <a:latin typeface="Calibri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58377" y="1403350"/>
            <a:ext cx="2430027" cy="1478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/>
          </a:p>
        </p:txBody>
      </p:sp>
      <p:sp>
        <p:nvSpPr>
          <p:cNvPr id="13" name="Rectangle 12"/>
          <p:cNvSpPr/>
          <p:nvPr/>
        </p:nvSpPr>
        <p:spPr>
          <a:xfrm>
            <a:off x="6003258" y="5152822"/>
            <a:ext cx="1138800" cy="1478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/>
          </a:p>
        </p:txBody>
      </p:sp>
      <p:sp>
        <p:nvSpPr>
          <p:cNvPr id="14" name="Trapezoid 13"/>
          <p:cNvSpPr/>
          <p:nvPr/>
        </p:nvSpPr>
        <p:spPr>
          <a:xfrm>
            <a:off x="5255783" y="4539129"/>
            <a:ext cx="2576590" cy="613694"/>
          </a:xfrm>
          <a:prstGeom prst="trapezoid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/>
          </a:p>
        </p:txBody>
      </p:sp>
      <p:sp>
        <p:nvSpPr>
          <p:cNvPr id="15" name="Rectangle 14"/>
          <p:cNvSpPr/>
          <p:nvPr/>
        </p:nvSpPr>
        <p:spPr>
          <a:xfrm>
            <a:off x="6003258" y="5300637"/>
            <a:ext cx="1138800" cy="147814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/>
          </a:p>
        </p:txBody>
      </p:sp>
      <p:sp>
        <p:nvSpPr>
          <p:cNvPr id="16" name="Trapezoid 15"/>
          <p:cNvSpPr/>
          <p:nvPr/>
        </p:nvSpPr>
        <p:spPr>
          <a:xfrm>
            <a:off x="6145424" y="2183335"/>
            <a:ext cx="42504" cy="5807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/>
          </a:p>
        </p:txBody>
      </p:sp>
      <p:sp>
        <p:nvSpPr>
          <p:cNvPr id="17" name="Trapezoid 16"/>
          <p:cNvSpPr>
            <a:spLocks noChangeArrowheads="1"/>
          </p:cNvSpPr>
          <p:nvPr/>
        </p:nvSpPr>
        <p:spPr bwMode="auto">
          <a:xfrm flipV="1">
            <a:off x="4862992" y="1580199"/>
            <a:ext cx="3265440" cy="779985"/>
          </a:xfrm>
          <a:custGeom>
            <a:avLst/>
            <a:gdLst>
              <a:gd name="T0" fmla="*/ 1768475 w 3536950"/>
              <a:gd name="T1" fmla="*/ 0 h 938212"/>
              <a:gd name="T2" fmla="*/ 117277 w 3536950"/>
              <a:gd name="T3" fmla="*/ 469106 h 938212"/>
              <a:gd name="T4" fmla="*/ 1768475 w 3536950"/>
              <a:gd name="T5" fmla="*/ 938212 h 938212"/>
              <a:gd name="T6" fmla="*/ 3419674 w 3536950"/>
              <a:gd name="T7" fmla="*/ 469106 h 938212"/>
              <a:gd name="T8" fmla="*/ 3 60000 65536"/>
              <a:gd name="T9" fmla="*/ 2 60000 65536"/>
              <a:gd name="T10" fmla="*/ 1 60000 65536"/>
              <a:gd name="T11" fmla="*/ 0 60000 65536"/>
              <a:gd name="T12" fmla="*/ 156369 w 3536950"/>
              <a:gd name="T13" fmla="*/ 41478 h 938212"/>
              <a:gd name="T14" fmla="*/ 3380581 w 3536950"/>
              <a:gd name="T15" fmla="*/ 938212 h 9382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536950" h="938212">
                <a:moveTo>
                  <a:pt x="0" y="938212"/>
                </a:moveTo>
                <a:lnTo>
                  <a:pt x="234553" y="0"/>
                </a:lnTo>
                <a:lnTo>
                  <a:pt x="3302397" y="0"/>
                </a:lnTo>
                <a:lnTo>
                  <a:pt x="3536950" y="938212"/>
                </a:lnTo>
                <a:close/>
              </a:path>
            </a:pathLst>
          </a:custGeom>
          <a:solidFill>
            <a:srgbClr val="F79646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rot="10800000" anchor="ctr">
            <a:prstTxWarp prst="textNoShape">
              <a:avLst/>
            </a:prstTxWarp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89245" name="TextBox 35"/>
          <p:cNvSpPr txBox="1">
            <a:spLocks noChangeArrowheads="1"/>
          </p:cNvSpPr>
          <p:nvPr/>
        </p:nvSpPr>
        <p:spPr bwMode="auto">
          <a:xfrm>
            <a:off x="5317786" y="5029200"/>
            <a:ext cx="549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it-IT" sz="1800" b="0" dirty="0">
                <a:solidFill>
                  <a:schemeClr val="tx1"/>
                </a:solidFill>
                <a:latin typeface="Calibri" charset="0"/>
              </a:rPr>
              <a:t>   </a:t>
            </a:r>
            <a:r>
              <a:rPr lang="it-IT" sz="1800" b="0" dirty="0" err="1">
                <a:solidFill>
                  <a:schemeClr val="tx1"/>
                </a:solidFill>
                <a:latin typeface="Calibri" charset="0"/>
              </a:rPr>
              <a:t>9</a:t>
            </a:r>
            <a:endParaRPr lang="it-IT" sz="1800" b="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28" name="Rectangle 5"/>
          <p:cNvSpPr/>
          <p:nvPr/>
        </p:nvSpPr>
        <p:spPr>
          <a:xfrm>
            <a:off x="5652970" y="2935605"/>
            <a:ext cx="1941970" cy="1478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/>
          </a:p>
        </p:txBody>
      </p:sp>
      <p:sp>
        <p:nvSpPr>
          <p:cNvPr id="29" name="Rectangle 6"/>
          <p:cNvSpPr/>
          <p:nvPr/>
        </p:nvSpPr>
        <p:spPr>
          <a:xfrm>
            <a:off x="5652970" y="3320978"/>
            <a:ext cx="1941970" cy="1478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/>
          </a:p>
        </p:txBody>
      </p:sp>
      <p:sp>
        <p:nvSpPr>
          <p:cNvPr id="30" name="Rectangle 7"/>
          <p:cNvSpPr/>
          <p:nvPr/>
        </p:nvSpPr>
        <p:spPr>
          <a:xfrm>
            <a:off x="5652970" y="3751224"/>
            <a:ext cx="1941970" cy="1478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/>
          </a:p>
        </p:txBody>
      </p:sp>
      <p:sp>
        <p:nvSpPr>
          <p:cNvPr id="1289249" name="TextBox 31"/>
          <p:cNvSpPr txBox="1">
            <a:spLocks noChangeArrowheads="1"/>
          </p:cNvSpPr>
          <p:nvPr/>
        </p:nvSpPr>
        <p:spPr bwMode="auto">
          <a:xfrm>
            <a:off x="5181035" y="2841902"/>
            <a:ext cx="549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it-IT" sz="1800" b="0">
                <a:solidFill>
                  <a:schemeClr val="tx1"/>
                </a:solidFill>
                <a:latin typeface="Calibri" charset="0"/>
              </a:rPr>
              <a:t>2-3</a:t>
            </a:r>
          </a:p>
        </p:txBody>
      </p:sp>
      <p:sp>
        <p:nvSpPr>
          <p:cNvPr id="1289250" name="TextBox 33"/>
          <p:cNvSpPr txBox="1">
            <a:spLocks noChangeArrowheads="1"/>
          </p:cNvSpPr>
          <p:nvPr/>
        </p:nvSpPr>
        <p:spPr bwMode="auto">
          <a:xfrm>
            <a:off x="5160516" y="3598131"/>
            <a:ext cx="548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it-IT" sz="1800" b="0">
                <a:solidFill>
                  <a:schemeClr val="tx1"/>
                </a:solidFill>
                <a:latin typeface="Calibri" charset="0"/>
              </a:rPr>
              <a:t>6-7</a:t>
            </a:r>
          </a:p>
        </p:txBody>
      </p:sp>
      <p:sp>
        <p:nvSpPr>
          <p:cNvPr id="1289251" name="TextBox 34"/>
          <p:cNvSpPr txBox="1">
            <a:spLocks noChangeArrowheads="1"/>
          </p:cNvSpPr>
          <p:nvPr/>
        </p:nvSpPr>
        <p:spPr bwMode="auto">
          <a:xfrm>
            <a:off x="5181035" y="3233873"/>
            <a:ext cx="549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it-IT" sz="1800" b="0">
                <a:solidFill>
                  <a:schemeClr val="tx1"/>
                </a:solidFill>
                <a:latin typeface="Calibri" charset="0"/>
              </a:rPr>
              <a:t>4-5</a:t>
            </a:r>
          </a:p>
        </p:txBody>
      </p:sp>
      <p:sp>
        <p:nvSpPr>
          <p:cNvPr id="1289252" name="Rectangle 35"/>
          <p:cNvSpPr>
            <a:spLocks noChangeArrowheads="1"/>
          </p:cNvSpPr>
          <p:nvPr/>
        </p:nvSpPr>
        <p:spPr bwMode="auto">
          <a:xfrm>
            <a:off x="6019800" y="1877148"/>
            <a:ext cx="10510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it-IT" b="0" dirty="0">
                <a:solidFill>
                  <a:schemeClr val="tx1"/>
                </a:solidFill>
                <a:latin typeface="Calibri" charset="0"/>
              </a:rPr>
              <a:t>TRD</a:t>
            </a:r>
            <a:endParaRPr lang="en-US" sz="1800" b="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1289253" name="Rectangle 38"/>
          <p:cNvSpPr>
            <a:spLocks noChangeArrowheads="1"/>
          </p:cNvSpPr>
          <p:nvPr/>
        </p:nvSpPr>
        <p:spPr bwMode="auto">
          <a:xfrm>
            <a:off x="6248400" y="5213350"/>
            <a:ext cx="6170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it-IT" sz="1400" b="0" dirty="0">
                <a:solidFill>
                  <a:schemeClr val="tx1"/>
                </a:solidFill>
                <a:latin typeface="Calibri" charset="0"/>
              </a:rPr>
              <a:t>ECAL</a:t>
            </a:r>
            <a:endParaRPr lang="en-US" sz="1400" b="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1289254" name="TextBox 37"/>
          <p:cNvSpPr txBox="1">
            <a:spLocks noChangeArrowheads="1"/>
          </p:cNvSpPr>
          <p:nvPr/>
        </p:nvSpPr>
        <p:spPr bwMode="auto">
          <a:xfrm>
            <a:off x="5068181" y="2307393"/>
            <a:ext cx="2814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it-IT" sz="1800" b="0">
                <a:solidFill>
                  <a:schemeClr val="tx1"/>
                </a:solidFill>
                <a:latin typeface="Calibri" charset="0"/>
              </a:rPr>
              <a:t>1</a:t>
            </a:r>
          </a:p>
        </p:txBody>
      </p:sp>
      <p:sp>
        <p:nvSpPr>
          <p:cNvPr id="1289258" name="Rectangle 44"/>
          <p:cNvSpPr>
            <a:spLocks noChangeArrowheads="1"/>
          </p:cNvSpPr>
          <p:nvPr/>
        </p:nvSpPr>
        <p:spPr bwMode="auto">
          <a:xfrm>
            <a:off x="5380362" y="4230302"/>
            <a:ext cx="2430027" cy="147814"/>
          </a:xfrm>
          <a:prstGeom prst="rect">
            <a:avLst/>
          </a:prstGeom>
          <a:noFill/>
          <a:ln w="9525">
            <a:solidFill>
              <a:srgbClr val="287A9E"/>
            </a:solidFill>
            <a:prstDash val="dash"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defTabSz="457200" eaLnBrk="1" hangingPunct="1"/>
            <a:endParaRPr lang="it-IT" sz="1800" b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289259" name="Arc 43"/>
          <p:cNvSpPr>
            <a:spLocks/>
          </p:cNvSpPr>
          <p:nvPr/>
        </p:nvSpPr>
        <p:spPr bwMode="auto">
          <a:xfrm>
            <a:off x="8071272" y="1465379"/>
            <a:ext cx="386928" cy="289294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1 h 43124"/>
              <a:gd name="T2" fmla="*/ 1808 w 21600"/>
              <a:gd name="T3" fmla="*/ 43124 h 43124"/>
              <a:gd name="T4" fmla="*/ 0 w 21600"/>
              <a:gd name="T5" fmla="*/ 21600 h 43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24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828"/>
                  <a:pt x="12997" y="42184"/>
                  <a:pt x="1808" y="43124"/>
                </a:cubicBezTo>
              </a:path>
              <a:path w="21600" h="43124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828"/>
                  <a:pt x="12997" y="42184"/>
                  <a:pt x="1808" y="43124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16B71C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9261" name="Line 45"/>
          <p:cNvSpPr>
            <a:spLocks noChangeShapeType="1"/>
          </p:cNvSpPr>
          <p:nvPr/>
        </p:nvSpPr>
        <p:spPr bwMode="auto">
          <a:xfrm rot="10800000">
            <a:off x="7788404" y="5263683"/>
            <a:ext cx="351753" cy="0"/>
          </a:xfrm>
          <a:prstGeom prst="line">
            <a:avLst/>
          </a:prstGeom>
          <a:noFill/>
          <a:ln w="38100">
            <a:solidFill>
              <a:srgbClr val="16B71C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9262" name="Line 46"/>
          <p:cNvSpPr>
            <a:spLocks noChangeShapeType="1"/>
          </p:cNvSpPr>
          <p:nvPr/>
        </p:nvSpPr>
        <p:spPr bwMode="auto">
          <a:xfrm>
            <a:off x="4975846" y="2603022"/>
            <a:ext cx="281402" cy="0"/>
          </a:xfrm>
          <a:prstGeom prst="line">
            <a:avLst/>
          </a:prstGeom>
          <a:noFill/>
          <a:ln w="38100">
            <a:solidFill>
              <a:srgbClr val="16B71C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9263" name="Line 47"/>
          <p:cNvSpPr>
            <a:spLocks noChangeShapeType="1"/>
          </p:cNvSpPr>
          <p:nvPr/>
        </p:nvSpPr>
        <p:spPr bwMode="auto">
          <a:xfrm>
            <a:off x="4975846" y="2603022"/>
            <a:ext cx="0" cy="2660661"/>
          </a:xfrm>
          <a:prstGeom prst="line">
            <a:avLst/>
          </a:prstGeom>
          <a:noFill/>
          <a:ln w="38100">
            <a:solidFill>
              <a:srgbClr val="16B71C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9264" name="Line 48"/>
          <p:cNvSpPr>
            <a:spLocks noChangeShapeType="1"/>
          </p:cNvSpPr>
          <p:nvPr/>
        </p:nvSpPr>
        <p:spPr bwMode="auto">
          <a:xfrm>
            <a:off x="7917380" y="4358319"/>
            <a:ext cx="211052" cy="0"/>
          </a:xfrm>
          <a:prstGeom prst="line">
            <a:avLst/>
          </a:prstGeom>
          <a:noFill/>
          <a:ln w="38100">
            <a:solidFill>
              <a:srgbClr val="16B71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9265" name="Line 49"/>
          <p:cNvSpPr>
            <a:spLocks noChangeShapeType="1"/>
          </p:cNvSpPr>
          <p:nvPr/>
        </p:nvSpPr>
        <p:spPr bwMode="auto">
          <a:xfrm rot="10800000">
            <a:off x="7860220" y="1462739"/>
            <a:ext cx="211052" cy="0"/>
          </a:xfrm>
          <a:prstGeom prst="line">
            <a:avLst/>
          </a:prstGeom>
          <a:noFill/>
          <a:ln w="38100">
            <a:solidFill>
              <a:srgbClr val="16B71C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9266" name="Line 50"/>
          <p:cNvSpPr>
            <a:spLocks noChangeShapeType="1"/>
          </p:cNvSpPr>
          <p:nvPr/>
        </p:nvSpPr>
        <p:spPr bwMode="auto">
          <a:xfrm>
            <a:off x="8128432" y="2603022"/>
            <a:ext cx="0" cy="2660661"/>
          </a:xfrm>
          <a:prstGeom prst="line">
            <a:avLst/>
          </a:prstGeom>
          <a:noFill/>
          <a:ln w="38100">
            <a:solidFill>
              <a:srgbClr val="16B71C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9267" name="Line 51"/>
          <p:cNvSpPr>
            <a:spLocks noChangeShapeType="1"/>
          </p:cNvSpPr>
          <p:nvPr/>
        </p:nvSpPr>
        <p:spPr bwMode="auto">
          <a:xfrm>
            <a:off x="7858755" y="2603022"/>
            <a:ext cx="281402" cy="0"/>
          </a:xfrm>
          <a:prstGeom prst="line">
            <a:avLst/>
          </a:prstGeom>
          <a:noFill/>
          <a:ln w="38100">
            <a:solidFill>
              <a:srgbClr val="16B71C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9268" name="Line 52"/>
          <p:cNvSpPr>
            <a:spLocks noChangeShapeType="1"/>
          </p:cNvSpPr>
          <p:nvPr/>
        </p:nvSpPr>
        <p:spPr bwMode="auto">
          <a:xfrm>
            <a:off x="4975846" y="5263683"/>
            <a:ext cx="351753" cy="0"/>
          </a:xfrm>
          <a:prstGeom prst="line">
            <a:avLst/>
          </a:prstGeom>
          <a:noFill/>
          <a:ln w="38100">
            <a:solidFill>
              <a:srgbClr val="16B71C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5"/>
          <p:cNvSpPr/>
          <p:nvPr/>
        </p:nvSpPr>
        <p:spPr>
          <a:xfrm>
            <a:off x="5652970" y="2476324"/>
            <a:ext cx="1925847" cy="1900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b="0"/>
          </a:p>
        </p:txBody>
      </p:sp>
      <p:sp>
        <p:nvSpPr>
          <p:cNvPr id="55" name="Rectangle 36"/>
          <p:cNvSpPr>
            <a:spLocks noChangeArrowheads="1"/>
          </p:cNvSpPr>
          <p:nvPr/>
        </p:nvSpPr>
        <p:spPr bwMode="auto">
          <a:xfrm>
            <a:off x="6064105" y="4572000"/>
            <a:ext cx="1022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it-IT" b="0" dirty="0">
                <a:solidFill>
                  <a:schemeClr val="tx1"/>
                </a:solidFill>
                <a:latin typeface="Calibri" charset="0"/>
              </a:rPr>
              <a:t>RICH</a:t>
            </a:r>
            <a:endParaRPr lang="en-US" sz="1800" b="0" dirty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56" name="Picture 55" descr="CIMG37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124200"/>
            <a:ext cx="3352800" cy="2514600"/>
          </a:xfrm>
          <a:prstGeom prst="rect">
            <a:avLst/>
          </a:prstGeom>
        </p:spPr>
      </p:pic>
      <p:pic>
        <p:nvPicPr>
          <p:cNvPr id="57" name="Picture 56" descr="CIMG37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533400"/>
            <a:ext cx="33528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42" name="Rectangle 5"/>
          <p:cNvSpPr>
            <a:spLocks noChangeArrowheads="1"/>
          </p:cNvSpPr>
          <p:nvPr/>
        </p:nvSpPr>
        <p:spPr bwMode="auto">
          <a:xfrm>
            <a:off x="5257800" y="914400"/>
            <a:ext cx="3886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buFont typeface="Arial"/>
              <a:buChar char="•"/>
            </a:pPr>
            <a:r>
              <a:rPr lang="en-US" sz="1800" dirty="0" smtClean="0"/>
              <a:t> 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With 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9 tracker 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planes in the new  configuration, 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rigidity resolution 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of AMS with the permanent magnet </a:t>
            </a:r>
            <a:br>
              <a:rPr lang="en-US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is equal 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(within 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10%) to that of the superconducting magnet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pPr algn="l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For helium nuclei, 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MDR for the permanent magnet is 3.75 TV.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l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Alignment will be done with 10’000 CR tracks per minute in orbit.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2400" y="619570"/>
            <a:ext cx="5101513" cy="5857430"/>
            <a:chOff x="1822179" y="0"/>
            <a:chExt cx="5454921" cy="6339964"/>
          </a:xfrm>
        </p:grpSpPr>
        <p:pic>
          <p:nvPicPr>
            <p:cNvPr id="1904643" name="Picture 6" descr="ams_cmp_linn"/>
            <p:cNvPicPr>
              <a:picLocks noChangeAspect="1" noChangeArrowheads="1"/>
            </p:cNvPicPr>
            <p:nvPr/>
          </p:nvPicPr>
          <p:blipFill>
            <a:blip r:embed="rId2"/>
            <a:srcRect t="7813" r="95241" b="56799"/>
            <a:stretch>
              <a:fillRect/>
            </a:stretch>
          </p:blipFill>
          <p:spPr bwMode="auto">
            <a:xfrm>
              <a:off x="2895600" y="763588"/>
              <a:ext cx="412750" cy="306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04644" name="Picture 1029" descr="Choutko ams02_wp_2010 4"/>
            <p:cNvPicPr>
              <a:picLocks noChangeAspect="1" noChangeArrowheads="1"/>
            </p:cNvPicPr>
            <p:nvPr/>
          </p:nvPicPr>
          <p:blipFill>
            <a:blip r:embed="rId3"/>
            <a:srcRect r="51120"/>
            <a:stretch>
              <a:fillRect/>
            </a:stretch>
          </p:blipFill>
          <p:spPr bwMode="auto">
            <a:xfrm>
              <a:off x="2422525" y="0"/>
              <a:ext cx="4854575" cy="5716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645" name="Text Box 1030"/>
            <p:cNvSpPr txBox="1">
              <a:spLocks noChangeArrowheads="1"/>
            </p:cNvSpPr>
            <p:nvPr/>
          </p:nvSpPr>
          <p:spPr bwMode="auto">
            <a:xfrm>
              <a:off x="3311525" y="546100"/>
              <a:ext cx="3154943" cy="333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AMS PM Magnet (MDR</a:t>
              </a:r>
              <a:r>
                <a:rPr lang="en-US" sz="1400" baseline="-25000" dirty="0">
                  <a:solidFill>
                    <a:srgbClr val="0000FF"/>
                  </a:solidFill>
                </a:rPr>
                <a:t>P</a:t>
              </a:r>
              <a:r>
                <a:rPr lang="en-US" sz="1400" dirty="0">
                  <a:solidFill>
                    <a:srgbClr val="0000FF"/>
                  </a:solidFill>
                </a:rPr>
                <a:t> 2.14 TV)</a:t>
              </a:r>
            </a:p>
          </p:txBody>
        </p:sp>
        <p:sp>
          <p:nvSpPr>
            <p:cNvPr id="1904646" name="Text Box 1031"/>
            <p:cNvSpPr txBox="1">
              <a:spLocks noChangeArrowheads="1"/>
            </p:cNvSpPr>
            <p:nvPr/>
          </p:nvSpPr>
          <p:spPr bwMode="auto">
            <a:xfrm>
              <a:off x="3235325" y="201613"/>
              <a:ext cx="3279775" cy="333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E71700"/>
                  </a:solidFill>
                </a:rPr>
                <a:t>AMS SC Magnet (MDR</a:t>
              </a:r>
              <a:r>
                <a:rPr lang="en-US" sz="1400" baseline="-25000">
                  <a:solidFill>
                    <a:srgbClr val="E71700"/>
                  </a:solidFill>
                </a:rPr>
                <a:t>P</a:t>
              </a:r>
              <a:r>
                <a:rPr lang="en-US" sz="1400">
                  <a:solidFill>
                    <a:srgbClr val="E71700"/>
                  </a:solidFill>
                </a:rPr>
                <a:t> 2.18 TV)</a:t>
              </a:r>
            </a:p>
          </p:txBody>
        </p:sp>
        <p:sp>
          <p:nvSpPr>
            <p:cNvPr id="1904647" name="Text Box 1032"/>
            <p:cNvSpPr txBox="1">
              <a:spLocks noChangeArrowheads="1"/>
            </p:cNvSpPr>
            <p:nvPr/>
          </p:nvSpPr>
          <p:spPr bwMode="auto">
            <a:xfrm rot="16200000">
              <a:off x="1039813" y="2574653"/>
              <a:ext cx="2255837" cy="691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0">
                  <a:solidFill>
                    <a:schemeClr val="tx1"/>
                  </a:solidFill>
                </a:rPr>
                <a:t>Rigidity resolution %</a:t>
              </a:r>
            </a:p>
          </p:txBody>
        </p:sp>
        <p:sp>
          <p:nvSpPr>
            <p:cNvPr id="1904648" name="Text Box 1033"/>
            <p:cNvSpPr txBox="1">
              <a:spLocks noChangeArrowheads="1"/>
            </p:cNvSpPr>
            <p:nvPr/>
          </p:nvSpPr>
          <p:spPr bwMode="auto">
            <a:xfrm>
              <a:off x="3759200" y="5640388"/>
              <a:ext cx="2216150" cy="699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0">
                  <a:solidFill>
                    <a:schemeClr val="tx1"/>
                  </a:solidFill>
                </a:rPr>
                <a:t>Proton Rigidity (GV)</a:t>
              </a:r>
            </a:p>
          </p:txBody>
        </p:sp>
        <p:sp>
          <p:nvSpPr>
            <p:cNvPr id="1904649" name="Text Box 1034"/>
            <p:cNvSpPr txBox="1">
              <a:spLocks noChangeArrowheads="1"/>
            </p:cNvSpPr>
            <p:nvPr/>
          </p:nvSpPr>
          <p:spPr bwMode="auto">
            <a:xfrm>
              <a:off x="4141349" y="4607940"/>
              <a:ext cx="2565400" cy="566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PM </a:t>
              </a:r>
              <a:r>
                <a:rPr lang="en-US" sz="1400" dirty="0" err="1">
                  <a:solidFill>
                    <a:schemeClr val="tx1"/>
                  </a:solidFill>
                </a:rPr>
                <a:t>vs</a:t>
              </a:r>
              <a:r>
                <a:rPr lang="en-US" sz="1400" dirty="0">
                  <a:solidFill>
                    <a:schemeClr val="tx1"/>
                  </a:solidFill>
                </a:rPr>
                <a:t> SC Magnet difference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s-02p_05.png"/>
          <p:cNvPicPr>
            <a:picLocks noChangeAspect="1"/>
          </p:cNvPicPr>
          <p:nvPr/>
        </p:nvPicPr>
        <p:blipFill>
          <a:blip r:embed="rId2"/>
          <a:srcRect t="6667"/>
          <a:stretch>
            <a:fillRect/>
          </a:stretch>
        </p:blipFill>
        <p:spPr>
          <a:xfrm>
            <a:off x="875241" y="1219200"/>
            <a:ext cx="7506759" cy="5410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5334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Cosmic </a:t>
            </a:r>
            <a:r>
              <a:rPr lang="en-US" sz="28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μ</a:t>
            </a:r>
            <a:r>
              <a:rPr lang="en-US" sz="2800" baseline="30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–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July 14, 2010</a:t>
            </a: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627" name="Text Box 3"/>
          <p:cNvSpPr txBox="1">
            <a:spLocks noChangeArrowheads="1"/>
          </p:cNvSpPr>
          <p:nvPr/>
        </p:nvSpPr>
        <p:spPr bwMode="auto">
          <a:xfrm>
            <a:off x="457200" y="533400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Physics of AMS: Nuclear Abundances Measurements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12154" y="762314"/>
            <a:ext cx="8631846" cy="3589544"/>
            <a:chOff x="-17" y="788"/>
            <a:chExt cx="6098" cy="2875"/>
          </a:xfrm>
        </p:grpSpPr>
        <p:pic>
          <p:nvPicPr>
            <p:cNvPr id="1690626" name="Picture 2" descr="Choutko ams02_wp_2010 12"/>
            <p:cNvPicPr>
              <a:picLocks noChangeAspect="1" noChangeArrowheads="1"/>
            </p:cNvPicPr>
            <p:nvPr/>
          </p:nvPicPr>
          <p:blipFill>
            <a:blip r:embed="rId2"/>
            <a:srcRect t="28064" b="12543"/>
            <a:stretch>
              <a:fillRect/>
            </a:stretch>
          </p:blipFill>
          <p:spPr bwMode="auto">
            <a:xfrm>
              <a:off x="10" y="1320"/>
              <a:ext cx="5740" cy="2273"/>
            </a:xfrm>
            <a:prstGeom prst="rect">
              <a:avLst/>
            </a:prstGeom>
            <a:noFill/>
          </p:spPr>
        </p:pic>
        <p:sp>
          <p:nvSpPr>
            <p:cNvPr id="1690631" name="Text Box 7"/>
            <p:cNvSpPr txBox="1">
              <a:spLocks noChangeArrowheads="1"/>
            </p:cNvSpPr>
            <p:nvPr/>
          </p:nvSpPr>
          <p:spPr bwMode="auto">
            <a:xfrm rot="16200000">
              <a:off x="-1157" y="1928"/>
              <a:ext cx="2563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0" dirty="0" err="1">
                  <a:solidFill>
                    <a:srgbClr val="0000FF"/>
                  </a:solidFill>
                </a:rPr>
                <a:t>Φ</a:t>
              </a:r>
              <a:r>
                <a:rPr lang="en-US" sz="2000" b="0" dirty="0">
                  <a:solidFill>
                    <a:srgbClr val="0000FF"/>
                  </a:solidFill>
                </a:rPr>
                <a:t> (s</a:t>
              </a:r>
              <a:r>
                <a:rPr lang="en-US" sz="2000" b="0" baseline="30000" dirty="0">
                  <a:solidFill>
                    <a:srgbClr val="0000FF"/>
                  </a:solidFill>
                </a:rPr>
                <a:t>r-1</a:t>
              </a:r>
              <a:r>
                <a:rPr lang="en-US" sz="2000" b="0" dirty="0">
                  <a:solidFill>
                    <a:srgbClr val="0000FF"/>
                  </a:solidFill>
                </a:rPr>
                <a:t> m</a:t>
              </a:r>
              <a:r>
                <a:rPr lang="en-US" sz="2000" b="0" baseline="30000" dirty="0">
                  <a:solidFill>
                    <a:srgbClr val="0000FF"/>
                  </a:solidFill>
                </a:rPr>
                <a:t>-2</a:t>
              </a:r>
              <a:r>
                <a:rPr lang="en-US" sz="2000" b="0" dirty="0">
                  <a:solidFill>
                    <a:srgbClr val="0000FF"/>
                  </a:solidFill>
                </a:rPr>
                <a:t> sr</a:t>
              </a:r>
              <a:r>
                <a:rPr lang="en-US" sz="2000" b="0" baseline="30000" dirty="0">
                  <a:solidFill>
                    <a:srgbClr val="0000FF"/>
                  </a:solidFill>
                </a:rPr>
                <a:t>-1 </a:t>
              </a:r>
              <a:r>
                <a:rPr lang="en-US" sz="2000" b="0" dirty="0">
                  <a:solidFill>
                    <a:srgbClr val="0000FF"/>
                  </a:solidFill>
                </a:rPr>
                <a:t>GeV</a:t>
              </a:r>
              <a:r>
                <a:rPr lang="en-US" sz="2000" b="0" baseline="30000" dirty="0">
                  <a:solidFill>
                    <a:srgbClr val="0000FF"/>
                  </a:solidFill>
                </a:rPr>
                <a:t>-1</a:t>
              </a:r>
              <a:r>
                <a:rPr lang="en-US" sz="2000" b="0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1690632" name="Text Box 8"/>
            <p:cNvSpPr txBox="1">
              <a:spLocks noChangeArrowheads="1"/>
            </p:cNvSpPr>
            <p:nvPr/>
          </p:nvSpPr>
          <p:spPr bwMode="auto">
            <a:xfrm rot="20173520">
              <a:off x="4797" y="3343"/>
              <a:ext cx="1284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0" dirty="0" err="1">
                  <a:solidFill>
                    <a:srgbClr val="0000FF"/>
                  </a:solidFill>
                </a:rPr>
                <a:t>E</a:t>
              </a:r>
              <a:r>
                <a:rPr lang="en-US" sz="2000" b="0" baseline="-25000" dirty="0" err="1">
                  <a:solidFill>
                    <a:srgbClr val="0000FF"/>
                  </a:solidFill>
                </a:rPr>
                <a:t>kin</a:t>
              </a:r>
              <a:r>
                <a:rPr lang="en-US" sz="2000" b="0" dirty="0" err="1">
                  <a:solidFill>
                    <a:srgbClr val="0000FF"/>
                  </a:solidFill>
                </a:rPr>
                <a:t>/n</a:t>
              </a:r>
              <a:r>
                <a:rPr lang="en-US" sz="2000" b="0" dirty="0">
                  <a:solidFill>
                    <a:srgbClr val="0000FF"/>
                  </a:solidFill>
                </a:rPr>
                <a:t> (</a:t>
              </a:r>
              <a:r>
                <a:rPr lang="en-US" sz="2000" b="0" dirty="0" err="1">
                  <a:solidFill>
                    <a:srgbClr val="0000FF"/>
                  </a:solidFill>
                </a:rPr>
                <a:t>GeV</a:t>
              </a:r>
              <a:r>
                <a:rPr lang="en-US" sz="2000" b="0" dirty="0">
                  <a:solidFill>
                    <a:srgbClr val="0000FF"/>
                  </a:solidFill>
                </a:rPr>
                <a:t>)</a:t>
              </a:r>
            </a:p>
          </p:txBody>
        </p:sp>
      </p:grpSp>
      <p:sp>
        <p:nvSpPr>
          <p:cNvPr id="1690634" name="Text Box 10"/>
          <p:cNvSpPr txBox="1">
            <a:spLocks noChangeArrowheads="1"/>
          </p:cNvSpPr>
          <p:nvPr/>
        </p:nvSpPr>
        <p:spPr bwMode="auto">
          <a:xfrm>
            <a:off x="0" y="4532312"/>
            <a:ext cx="9144000" cy="83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2" tIns="45707" rIns="91412" bIns="45707">
            <a:prstTxWarp prst="textNoShape">
              <a:avLst/>
            </a:prstTxWarp>
            <a:spAutoFit/>
          </a:bodyPr>
          <a:lstStyle/>
          <a:p>
            <a:pPr algn="ctr"/>
            <a:r>
              <a:rPr lang="en-US" b="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AMS will measure of cosmic ray </a:t>
            </a:r>
            <a:r>
              <a:rPr lang="en-US" b="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spectra for </a:t>
            </a:r>
            <a:r>
              <a:rPr lang="en-US" b="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nuclei, for energies from 500 </a:t>
            </a:r>
            <a:r>
              <a:rPr lang="en-US" b="0" dirty="0" err="1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MeV</a:t>
            </a:r>
            <a:r>
              <a:rPr lang="en-US" b="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to 2 </a:t>
            </a:r>
            <a:r>
              <a:rPr lang="en-US" b="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TeV</a:t>
            </a:r>
            <a:r>
              <a:rPr lang="en-US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to</a:t>
            </a:r>
            <a:r>
              <a:rPr lang="en-US" b="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</a:t>
            </a:r>
            <a:r>
              <a:rPr lang="en-US" b="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b="0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over the 11-year solar cycle.</a:t>
            </a:r>
          </a:p>
        </p:txBody>
      </p:sp>
      <p:sp>
        <p:nvSpPr>
          <p:cNvPr id="1690635" name="Text Box 11"/>
          <p:cNvSpPr txBox="1">
            <a:spLocks noChangeArrowheads="1"/>
          </p:cNvSpPr>
          <p:nvPr/>
        </p:nvSpPr>
        <p:spPr bwMode="auto">
          <a:xfrm>
            <a:off x="0" y="5484812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These spectra will provide experimental measurements of all the assumptions that go into calculating the background in searching for Dark Matter, </a:t>
            </a:r>
            <a:br>
              <a:rPr lang="en-US" sz="1800" dirty="0"/>
            </a:br>
            <a:r>
              <a:rPr lang="en-US" sz="1800" dirty="0"/>
              <a:t>i.e., </a:t>
            </a:r>
            <a:r>
              <a:rPr lang="en-US" sz="1800" dirty="0" err="1"/>
              <a:t>p</a:t>
            </a:r>
            <a:r>
              <a:rPr lang="en-US" sz="1800" dirty="0"/>
              <a:t> + C </a:t>
            </a:r>
            <a:r>
              <a:rPr lang="en-US" sz="1800" dirty="0">
                <a:ea typeface="Arial" charset="0"/>
                <a:cs typeface="Arial" charset="0"/>
              </a:rPr>
              <a:t>→</a:t>
            </a:r>
            <a:r>
              <a:rPr lang="en-US" sz="1800" dirty="0" err="1">
                <a:ea typeface="Arial" charset="0"/>
                <a:cs typeface="Arial" charset="0"/>
              </a:rPr>
              <a:t>e</a:t>
            </a:r>
            <a:r>
              <a:rPr lang="en-US" sz="1800" baseline="30000" dirty="0">
                <a:ea typeface="Arial" charset="0"/>
                <a:cs typeface="Arial" charset="0"/>
              </a:rPr>
              <a:t>+</a:t>
            </a:r>
            <a:r>
              <a:rPr lang="en-US" sz="1800" dirty="0">
                <a:ea typeface="Arial" charset="0"/>
                <a:cs typeface="Arial" charset="0"/>
              </a:rPr>
              <a:t>, </a:t>
            </a:r>
            <a:r>
              <a:rPr lang="en-US" sz="1800" dirty="0" err="1">
                <a:ea typeface="Arial" charset="0"/>
                <a:cs typeface="Arial" charset="0"/>
              </a:rPr>
              <a:t>p</a:t>
            </a:r>
            <a:r>
              <a:rPr lang="en-US" sz="1800" dirty="0">
                <a:ea typeface="Arial" charset="0"/>
                <a:cs typeface="Arial" charset="0"/>
              </a:rPr>
              <a:t>, …</a:t>
            </a:r>
          </a:p>
        </p:txBody>
      </p:sp>
      <p:sp>
        <p:nvSpPr>
          <p:cNvPr id="1690636" name="Line 12"/>
          <p:cNvSpPr>
            <a:spLocks noChangeShapeType="1"/>
          </p:cNvSpPr>
          <p:nvPr/>
        </p:nvSpPr>
        <p:spPr bwMode="auto">
          <a:xfrm>
            <a:off x="5172075" y="6419850"/>
            <a:ext cx="1333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Renewed Interest in Galactic CR</a:t>
            </a:r>
            <a:endParaRPr lang="en-US" sz="32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56806"/>
            <a:ext cx="5105400" cy="2729394"/>
          </a:xfrm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Antiproton spectrum compatible with secondary production</a:t>
            </a:r>
          </a:p>
          <a:p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Positron and (</a:t>
            </a:r>
            <a:r>
              <a:rPr lang="en-US" sz="2000" dirty="0" err="1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</a:t>
            </a:r>
            <a:r>
              <a:rPr lang="en-US" sz="2000" baseline="30000" dirty="0" err="1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+</a:t>
            </a:r>
            <a:r>
              <a:rPr lang="en-US" sz="2000" dirty="0" err="1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+e</a:t>
            </a:r>
            <a:r>
              <a:rPr lang="en-US" sz="2000" baseline="300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) spectra show unusual shape </a:t>
            </a:r>
          </a:p>
          <a:p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HEAT (2001), AMS-01 (2002), ATIC (2008),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Pamela (2009), Fermi-LAT (2009)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H.E.S.S. (2010)</a:t>
            </a:r>
          </a:p>
          <a:p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Astrophysical or DM source?</a:t>
            </a:r>
            <a:endParaRPr lang="en-US" sz="2000" dirty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pamela_antip_2010_rati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562600" y="1332362"/>
            <a:ext cx="2819400" cy="2630038"/>
          </a:xfrm>
          <a:prstGeom prst="rect">
            <a:avLst/>
          </a:prstGeom>
        </p:spPr>
      </p:pic>
      <p:pic>
        <p:nvPicPr>
          <p:cNvPr id="6" name="Picture 5" descr="pamela_positron_plo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562600" y="4161183"/>
            <a:ext cx="2819400" cy="26968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5697" y="1170801"/>
            <a:ext cx="2969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O. </a:t>
            </a:r>
            <a:r>
              <a:rPr lang="en-US" sz="1200" dirty="0" err="1" smtClean="0"/>
              <a:t>Adriani</a:t>
            </a:r>
            <a:r>
              <a:rPr lang="en-US" sz="1200" dirty="0" smtClean="0"/>
              <a:t> et al., arXiv:1007.0821 (2010)</a:t>
            </a:r>
            <a:endParaRPr lang="en-US" sz="12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34000" y="4006334"/>
            <a:ext cx="3429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</a:pPr>
            <a:r>
              <a:rPr lang="en-GB" sz="1200" baseline="0" dirty="0"/>
              <a:t>O </a:t>
            </a:r>
            <a:r>
              <a:rPr lang="en-GB" sz="1200" baseline="0" dirty="0" err="1"/>
              <a:t>Adriani</a:t>
            </a:r>
            <a:r>
              <a:rPr lang="en-GB" altLang="zh-CN" sz="1200" i="1" baseline="0" dirty="0">
                <a:ea typeface="宋体" charset="-122"/>
                <a:cs typeface="宋体" charset="-122"/>
              </a:rPr>
              <a:t> et al. </a:t>
            </a:r>
            <a:r>
              <a:rPr lang="en-GB" sz="1200" i="1" baseline="0" dirty="0"/>
              <a:t>Nature</a:t>
            </a:r>
            <a:r>
              <a:rPr lang="en-GB" sz="1200" baseline="0" dirty="0"/>
              <a:t> </a:t>
            </a:r>
            <a:r>
              <a:rPr lang="en-GB" sz="1200" b="1" baseline="0" dirty="0"/>
              <a:t>458</a:t>
            </a:r>
            <a:r>
              <a:rPr lang="en-GB" sz="1200" baseline="0" dirty="0"/>
              <a:t>, 607-609 (2009</a:t>
            </a:r>
            <a:r>
              <a:rPr lang="en-GB" sz="1200" baseline="0" dirty="0" smtClean="0"/>
              <a:t>)</a:t>
            </a:r>
            <a:endParaRPr lang="en-GB" sz="1200" baseline="0" dirty="0"/>
          </a:p>
        </p:txBody>
      </p:sp>
      <p:sp>
        <p:nvSpPr>
          <p:cNvPr id="9" name="Rectangle 8"/>
          <p:cNvSpPr/>
          <p:nvPr/>
        </p:nvSpPr>
        <p:spPr>
          <a:xfrm>
            <a:off x="1524000" y="3962400"/>
            <a:ext cx="365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A.A. </a:t>
            </a:r>
            <a:r>
              <a:rPr lang="en-US" sz="1200" dirty="0" err="1" smtClean="0"/>
              <a:t>Abdo</a:t>
            </a:r>
            <a:r>
              <a:rPr lang="en-US" sz="1200" dirty="0" smtClean="0"/>
              <a:t> et al., Phys.Rev.Lett.102:181101,2009. </a:t>
            </a:r>
            <a:endParaRPr lang="en-US" sz="1200" dirty="0"/>
          </a:p>
        </p:txBody>
      </p:sp>
      <p:pic>
        <p:nvPicPr>
          <p:cNvPr id="11" name="Picture 10" descr="fermi_lat_2009_spectru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219200" y="4022096"/>
            <a:ext cx="3721100" cy="2835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4451" name="Picture 35" descr="ams02_mx200_3y"/>
          <p:cNvPicPr>
            <a:picLocks noChangeAspect="1" noChangeArrowheads="1"/>
          </p:cNvPicPr>
          <p:nvPr/>
        </p:nvPicPr>
        <p:blipFill>
          <a:blip r:embed="rId3"/>
          <a:srcRect l="5952" t="10739" r="4762" b="7614"/>
          <a:stretch>
            <a:fillRect/>
          </a:stretch>
        </p:blipFill>
        <p:spPr bwMode="auto">
          <a:xfrm>
            <a:off x="304800" y="3720006"/>
            <a:ext cx="4191000" cy="2879725"/>
          </a:xfrm>
          <a:prstGeom prst="rect">
            <a:avLst/>
          </a:prstGeom>
          <a:noFill/>
        </p:spPr>
      </p:pic>
      <p:pic>
        <p:nvPicPr>
          <p:cNvPr id="2364449" name="Picture 33" descr="ams02_mx200_10y"/>
          <p:cNvPicPr>
            <a:picLocks noChangeAspect="1" noChangeArrowheads="1"/>
          </p:cNvPicPr>
          <p:nvPr/>
        </p:nvPicPr>
        <p:blipFill>
          <a:blip r:embed="rId4"/>
          <a:srcRect l="11243" t="11130" r="4428" b="7419"/>
          <a:stretch>
            <a:fillRect/>
          </a:stretch>
        </p:blipFill>
        <p:spPr bwMode="auto">
          <a:xfrm>
            <a:off x="4724400" y="3744335"/>
            <a:ext cx="4362450" cy="2855395"/>
          </a:xfrm>
          <a:prstGeom prst="rect">
            <a:avLst/>
          </a:prstGeom>
          <a:noFill/>
        </p:spPr>
      </p:pic>
      <p:sp>
        <p:nvSpPr>
          <p:cNvPr id="2364430" name="Text Box 15"/>
          <p:cNvSpPr txBox="1">
            <a:spLocks noChangeArrowheads="1"/>
          </p:cNvSpPr>
          <p:nvPr/>
        </p:nvSpPr>
        <p:spPr bwMode="auto">
          <a:xfrm>
            <a:off x="4495800" y="1712893"/>
            <a:ext cx="46513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Dark Matter Candidate </a:t>
            </a:r>
            <a:r>
              <a:rPr lang="en-GB" sz="2800" baseline="300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0</a:t>
            </a:r>
            <a:r>
              <a:rPr lang="en-GB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 </a:t>
            </a:r>
            <a:r>
              <a:rPr lang="en-GB" sz="2800" dirty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</a:t>
            </a:r>
            <a:r>
              <a:rPr lang="en-GB" sz="2800" baseline="30000" dirty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0</a:t>
            </a:r>
            <a:r>
              <a:rPr lang="en-GB" sz="2800" dirty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  <a:sym typeface="Symbol" charset="2"/>
              </a:rPr>
              <a:t>→ </a:t>
            </a:r>
            <a:r>
              <a:rPr lang="en-GB" sz="2800" dirty="0" err="1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  <a:sym typeface="Symbol" charset="2"/>
              </a:rPr>
              <a:t>e</a:t>
            </a:r>
            <a:r>
              <a:rPr lang="en-GB" sz="2800" baseline="30000" dirty="0" err="1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  <a:sym typeface="Symbol" charset="2"/>
              </a:rPr>
              <a:t>+</a:t>
            </a:r>
            <a:r>
              <a:rPr lang="en-GB" sz="2800" dirty="0" err="1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  <a:sym typeface="Symbol" charset="2"/>
              </a:rPr>
              <a:t>e</a:t>
            </a:r>
            <a:r>
              <a:rPr lang="en-GB" sz="2800" baseline="30000" dirty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  <a:sym typeface="Symbol" charset="2"/>
              </a:rPr>
              <a:t>−</a:t>
            </a:r>
            <a:r>
              <a:rPr lang="en-GB" sz="2800" dirty="0" smtClean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  <a:sym typeface="Symbol" charset="2"/>
              </a:rPr>
              <a:t> </a:t>
            </a:r>
          </a:p>
          <a:p>
            <a:pPr algn="ctr"/>
            <a:r>
              <a:rPr lang="en-GB" sz="2800" dirty="0" smtClean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  <a:sym typeface="Symbol" charset="2"/>
              </a:rPr>
              <a:t>f</a:t>
            </a:r>
            <a:r>
              <a:rPr lang="en-GB" sz="2800" dirty="0" smtClean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or </a:t>
            </a:r>
            <a:r>
              <a:rPr lang="en-GB" sz="2800" dirty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m</a:t>
            </a:r>
            <a:r>
              <a:rPr lang="en-GB" sz="2800" baseline="30000" dirty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0</a:t>
            </a:r>
            <a:r>
              <a:rPr lang="en-GB" sz="1800" dirty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 </a:t>
            </a:r>
            <a:r>
              <a:rPr lang="en-GB" sz="2800" dirty="0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= 200 </a:t>
            </a:r>
            <a:r>
              <a:rPr lang="en-GB" sz="2800" dirty="0" err="1">
                <a:solidFill>
                  <a:srgbClr val="3366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Symbol" charset="2"/>
              </a:rPr>
              <a:t>GeV</a:t>
            </a:r>
            <a:endParaRPr lang="en-GB" sz="2800" dirty="0">
              <a:solidFill>
                <a:srgbClr val="3366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sym typeface="Symbol" charset="2"/>
            </a:endParaRPr>
          </a:p>
        </p:txBody>
      </p:sp>
      <p:sp>
        <p:nvSpPr>
          <p:cNvPr id="2364436" name="Rectangle 3"/>
          <p:cNvSpPr>
            <a:spLocks noChangeArrowheads="1"/>
          </p:cNvSpPr>
          <p:nvPr/>
        </p:nvSpPr>
        <p:spPr bwMode="auto">
          <a:xfrm rot="-5400000">
            <a:off x="-280988" y="5143500"/>
            <a:ext cx="1157287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</a:pPr>
            <a:r>
              <a:rPr lang="en-GB" sz="1400" dirty="0" err="1">
                <a:solidFill>
                  <a:schemeClr val="tx1"/>
                </a:solidFill>
                <a:ea typeface="Arial" charset="0"/>
                <a:cs typeface="Arial" charset="0"/>
              </a:rPr>
              <a:t>e</a:t>
            </a:r>
            <a:r>
              <a:rPr lang="en-GB" sz="1400" baseline="30000" dirty="0">
                <a:solidFill>
                  <a:schemeClr val="tx1"/>
                </a:solidFill>
                <a:ea typeface="Arial" charset="0"/>
                <a:cs typeface="Arial" charset="0"/>
              </a:rPr>
              <a:t>+</a:t>
            </a:r>
            <a:r>
              <a:rPr lang="en-GB" sz="1400" dirty="0">
                <a:solidFill>
                  <a:schemeClr val="tx1"/>
                </a:solidFill>
                <a:ea typeface="Arial" charset="0"/>
                <a:cs typeface="Arial" charset="0"/>
              </a:rPr>
              <a:t>/( </a:t>
            </a:r>
            <a:r>
              <a:rPr lang="en-GB" sz="1400" dirty="0" err="1">
                <a:solidFill>
                  <a:schemeClr val="tx1"/>
                </a:solidFill>
              </a:rPr>
              <a:t>e</a:t>
            </a:r>
            <a:r>
              <a:rPr lang="en-GB" sz="1400" baseline="30000" dirty="0">
                <a:solidFill>
                  <a:schemeClr val="tx1"/>
                </a:solidFill>
              </a:rPr>
              <a:t>+</a:t>
            </a:r>
            <a:r>
              <a:rPr lang="en-GB" sz="1400" dirty="0">
                <a:solidFill>
                  <a:schemeClr val="tx1"/>
                </a:solidFill>
              </a:rPr>
              <a:t> + </a:t>
            </a:r>
            <a:r>
              <a:rPr lang="en-GB" sz="1400" dirty="0" err="1">
                <a:solidFill>
                  <a:schemeClr val="tx1"/>
                </a:solidFill>
                <a:ea typeface="Arial" charset="0"/>
                <a:cs typeface="Arial" charset="0"/>
              </a:rPr>
              <a:t>e</a:t>
            </a:r>
            <a:r>
              <a:rPr lang="en-GB" sz="1400" baseline="30000" dirty="0">
                <a:solidFill>
                  <a:schemeClr val="tx1"/>
                </a:solidFill>
                <a:ea typeface="Arial" charset="0"/>
                <a:cs typeface="Arial" charset="0"/>
              </a:rPr>
              <a:t>−</a:t>
            </a:r>
            <a:r>
              <a:rPr lang="en-GB" sz="1400" dirty="0">
                <a:solidFill>
                  <a:schemeClr val="tx1"/>
                </a:solidFill>
                <a:ea typeface="Arial" charset="0"/>
                <a:cs typeface="Arial" charset="0"/>
              </a:rPr>
              <a:t>)</a:t>
            </a:r>
            <a:endParaRPr lang="en-US" sz="1400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sp>
        <p:nvSpPr>
          <p:cNvPr id="2364437" name="Text Box 6"/>
          <p:cNvSpPr txBox="1">
            <a:spLocks noChangeArrowheads="1"/>
          </p:cNvSpPr>
          <p:nvPr/>
        </p:nvSpPr>
        <p:spPr bwMode="auto">
          <a:xfrm>
            <a:off x="1981200" y="5897563"/>
            <a:ext cx="1371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 b="0">
                <a:solidFill>
                  <a:schemeClr val="tx1"/>
                </a:solidFill>
              </a:rPr>
              <a:t>Energy [GeV]</a:t>
            </a:r>
          </a:p>
        </p:txBody>
      </p:sp>
      <p:sp>
        <p:nvSpPr>
          <p:cNvPr id="2364422" name="Text Box 6"/>
          <p:cNvSpPr txBox="1">
            <a:spLocks noChangeArrowheads="1"/>
          </p:cNvSpPr>
          <p:nvPr/>
        </p:nvSpPr>
        <p:spPr bwMode="auto">
          <a:xfrm>
            <a:off x="6400800" y="5897563"/>
            <a:ext cx="1371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 b="0">
                <a:solidFill>
                  <a:schemeClr val="tx1"/>
                </a:solidFill>
              </a:rPr>
              <a:t>Energy [GeV]</a:t>
            </a:r>
          </a:p>
        </p:txBody>
      </p:sp>
      <p:pic>
        <p:nvPicPr>
          <p:cNvPr id="2364440" name="Picture 24" descr="ams02_positron2_1tev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550" y="609600"/>
            <a:ext cx="3905249" cy="2777031"/>
          </a:xfrm>
          <a:prstGeom prst="rect">
            <a:avLst/>
          </a:prstGeom>
          <a:noFill/>
        </p:spPr>
      </p:pic>
      <p:sp>
        <p:nvSpPr>
          <p:cNvPr id="2364441" name="Rectangle 3"/>
          <p:cNvSpPr>
            <a:spLocks noChangeArrowheads="1"/>
          </p:cNvSpPr>
          <p:nvPr/>
        </p:nvSpPr>
        <p:spPr bwMode="auto">
          <a:xfrm rot="-5400000">
            <a:off x="-282575" y="2474913"/>
            <a:ext cx="1098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</a:pPr>
            <a:r>
              <a:rPr lang="en-GB" sz="1400">
                <a:solidFill>
                  <a:schemeClr val="tx1"/>
                </a:solidFill>
                <a:ea typeface="Arial" charset="0"/>
                <a:cs typeface="Arial" charset="0"/>
              </a:rPr>
              <a:t>e</a:t>
            </a:r>
            <a:r>
              <a:rPr lang="en-GB" sz="1400" baseline="30000">
                <a:solidFill>
                  <a:schemeClr val="tx1"/>
                </a:solidFill>
                <a:ea typeface="Arial" charset="0"/>
                <a:cs typeface="Arial" charset="0"/>
              </a:rPr>
              <a:t>+</a:t>
            </a:r>
            <a:r>
              <a:rPr lang="en-GB" sz="1400">
                <a:solidFill>
                  <a:schemeClr val="tx1"/>
                </a:solidFill>
                <a:ea typeface="Arial" charset="0"/>
                <a:cs typeface="Arial" charset="0"/>
              </a:rPr>
              <a:t>/( </a:t>
            </a:r>
            <a:r>
              <a:rPr lang="en-GB" sz="1400">
                <a:solidFill>
                  <a:schemeClr val="tx1"/>
                </a:solidFill>
              </a:rPr>
              <a:t>e</a:t>
            </a:r>
            <a:r>
              <a:rPr lang="en-GB" sz="1400" baseline="30000">
                <a:solidFill>
                  <a:schemeClr val="tx1"/>
                </a:solidFill>
              </a:rPr>
              <a:t>+</a:t>
            </a:r>
            <a:r>
              <a:rPr lang="en-GB" sz="1400">
                <a:solidFill>
                  <a:schemeClr val="tx1"/>
                </a:solidFill>
              </a:rPr>
              <a:t> + </a:t>
            </a:r>
            <a:r>
              <a:rPr lang="en-GB" sz="1400">
                <a:solidFill>
                  <a:schemeClr val="tx1"/>
                </a:solidFill>
                <a:ea typeface="Arial" charset="0"/>
                <a:cs typeface="Arial" charset="0"/>
              </a:rPr>
              <a:t>e</a:t>
            </a:r>
            <a:r>
              <a:rPr lang="en-GB" sz="1400" baseline="30000">
                <a:solidFill>
                  <a:schemeClr val="tx1"/>
                </a:solidFill>
                <a:ea typeface="Arial" charset="0"/>
                <a:cs typeface="Arial" charset="0"/>
              </a:rPr>
              <a:t>−</a:t>
            </a:r>
            <a:r>
              <a:rPr lang="en-GB" sz="1400">
                <a:solidFill>
                  <a:schemeClr val="tx1"/>
                </a:solidFill>
                <a:ea typeface="Arial" charset="0"/>
                <a:cs typeface="Arial" charset="0"/>
              </a:rPr>
              <a:t>)</a:t>
            </a:r>
            <a:endParaRPr lang="en-US" sz="140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pic>
        <p:nvPicPr>
          <p:cNvPr id="2364442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5" y="2671763"/>
            <a:ext cx="101600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4443" name="Picture 1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6525" y="1684338"/>
            <a:ext cx="344488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4445" name="Text Box 6"/>
          <p:cNvSpPr txBox="1">
            <a:spLocks noChangeArrowheads="1"/>
          </p:cNvSpPr>
          <p:nvPr/>
        </p:nvSpPr>
        <p:spPr bwMode="auto">
          <a:xfrm>
            <a:off x="2038350" y="2925763"/>
            <a:ext cx="1371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Energy [</a:t>
            </a:r>
            <a:r>
              <a:rPr lang="en-US" sz="1800" b="0" dirty="0" err="1">
                <a:solidFill>
                  <a:schemeClr val="tx1"/>
                </a:solidFill>
              </a:rPr>
              <a:t>GeV</a:t>
            </a:r>
            <a:r>
              <a:rPr lang="en-US" sz="1800" b="0" dirty="0">
                <a:solidFill>
                  <a:schemeClr val="tx1"/>
                </a:solidFill>
              </a:rPr>
              <a:t>]</a:t>
            </a:r>
          </a:p>
        </p:txBody>
      </p:sp>
      <p:pic>
        <p:nvPicPr>
          <p:cNvPr id="2364446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4813" y="3689350"/>
            <a:ext cx="161925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4447" name="Picture 1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0575" y="3429000"/>
            <a:ext cx="30162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4448" name="Picture 1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t="10582" b="11111"/>
          <a:stretch>
            <a:fillRect/>
          </a:stretch>
        </p:blipFill>
        <p:spPr bwMode="auto">
          <a:xfrm>
            <a:off x="3617912" y="3429000"/>
            <a:ext cx="344488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3429000"/>
            <a:ext cx="161925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34963" y="609600"/>
            <a:ext cx="4922837" cy="5943600"/>
            <a:chOff x="1554163" y="0"/>
            <a:chExt cx="6418262" cy="6858000"/>
          </a:xfrm>
        </p:grpSpPr>
        <p:pic>
          <p:nvPicPr>
            <p:cNvPr id="2105358" name="Picture 14" descr="pfrac41_sc3y"/>
            <p:cNvPicPr>
              <a:picLocks noChangeAspect="1" noChangeArrowheads="1"/>
            </p:cNvPicPr>
            <p:nvPr/>
          </p:nvPicPr>
          <p:blipFill>
            <a:blip r:embed="rId3"/>
            <a:srcRect l="6085" t="3500" r="4497" b="11606"/>
            <a:stretch>
              <a:fillRect/>
            </a:stretch>
          </p:blipFill>
          <p:spPr bwMode="auto">
            <a:xfrm>
              <a:off x="2173288" y="0"/>
              <a:ext cx="5672137" cy="3865563"/>
            </a:xfrm>
            <a:prstGeom prst="rect">
              <a:avLst/>
            </a:prstGeom>
            <a:noFill/>
          </p:spPr>
        </p:pic>
        <p:grpSp>
          <p:nvGrpSpPr>
            <p:cNvPr id="13" name="Group 12"/>
            <p:cNvGrpSpPr/>
            <p:nvPr/>
          </p:nvGrpSpPr>
          <p:grpSpPr>
            <a:xfrm>
              <a:off x="1554163" y="153988"/>
              <a:ext cx="6418262" cy="6704012"/>
              <a:chOff x="1554163" y="153988"/>
              <a:chExt cx="6418262" cy="6704012"/>
            </a:xfrm>
          </p:grpSpPr>
          <p:pic>
            <p:nvPicPr>
              <p:cNvPr id="2105357" name="Picture 13" descr="pfrac41_perm10y"/>
              <p:cNvPicPr>
                <a:picLocks noChangeAspect="1" noChangeArrowheads="1"/>
              </p:cNvPicPr>
              <p:nvPr/>
            </p:nvPicPr>
            <p:blipFill>
              <a:blip r:embed="rId4"/>
              <a:srcRect l="6216" t="3316" r="2513" b="8105"/>
              <a:stretch>
                <a:fillRect/>
              </a:stretch>
            </p:blipFill>
            <p:spPr bwMode="auto">
              <a:xfrm>
                <a:off x="2171700" y="2816225"/>
                <a:ext cx="5800725" cy="4041775"/>
              </a:xfrm>
              <a:prstGeom prst="rect">
                <a:avLst/>
              </a:prstGeom>
              <a:noFill/>
            </p:spPr>
          </p:pic>
          <p:sp>
            <p:nvSpPr>
              <p:cNvPr id="2105348" name="Rectangle 4"/>
              <p:cNvSpPr>
                <a:spLocks noChangeArrowheads="1"/>
              </p:cNvSpPr>
              <p:nvPr/>
            </p:nvSpPr>
            <p:spPr bwMode="auto">
              <a:xfrm>
                <a:off x="4851400" y="169863"/>
                <a:ext cx="2135188" cy="2952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05349" name="Rectangle 5"/>
              <p:cNvSpPr>
                <a:spLocks noChangeArrowheads="1"/>
              </p:cNvSpPr>
              <p:nvPr/>
            </p:nvSpPr>
            <p:spPr bwMode="auto">
              <a:xfrm>
                <a:off x="4811713" y="3006725"/>
                <a:ext cx="2349500" cy="2952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pic>
            <p:nvPicPr>
              <p:cNvPr id="2105350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 l="7523" t="15594" r="86980" b="28781"/>
              <a:stretch>
                <a:fillRect/>
              </a:stretch>
            </p:blipFill>
            <p:spPr bwMode="auto">
              <a:xfrm>
                <a:off x="1554163" y="1485900"/>
                <a:ext cx="500062" cy="3865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05351" name="Rectangle 7"/>
              <p:cNvSpPr>
                <a:spLocks noChangeArrowheads="1"/>
              </p:cNvSpPr>
              <p:nvPr/>
            </p:nvSpPr>
            <p:spPr bwMode="auto">
              <a:xfrm>
                <a:off x="2913063" y="3070225"/>
                <a:ext cx="1862137" cy="8128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05352" name="Rectangle 8"/>
              <p:cNvSpPr>
                <a:spLocks noChangeArrowheads="1"/>
              </p:cNvSpPr>
              <p:nvPr/>
            </p:nvSpPr>
            <p:spPr bwMode="auto">
              <a:xfrm>
                <a:off x="2840038" y="242888"/>
                <a:ext cx="1862137" cy="8128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05353" name="Rectangle 9"/>
              <p:cNvSpPr>
                <a:spLocks noChangeArrowheads="1"/>
              </p:cNvSpPr>
              <p:nvPr/>
            </p:nvSpPr>
            <p:spPr bwMode="auto">
              <a:xfrm>
                <a:off x="5267325" y="4757738"/>
                <a:ext cx="2347913" cy="8128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05354" name="Text Box 6"/>
              <p:cNvSpPr txBox="1">
                <a:spLocks noChangeArrowheads="1"/>
              </p:cNvSpPr>
              <p:nvPr/>
            </p:nvSpPr>
            <p:spPr bwMode="auto">
              <a:xfrm>
                <a:off x="2657474" y="153988"/>
                <a:ext cx="4122781" cy="8167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/>
                  <a:t>Superconducting magnet  </a:t>
                </a:r>
                <a:br>
                  <a:rPr lang="en-US" sz="2000" dirty="0"/>
                </a:br>
                <a:r>
                  <a:rPr lang="en-US" sz="2000" dirty="0"/>
                  <a:t>3 years</a:t>
                </a:r>
              </a:p>
            </p:txBody>
          </p:sp>
          <p:sp>
            <p:nvSpPr>
              <p:cNvPr id="2105355" name="Text Box 3"/>
              <p:cNvSpPr txBox="1">
                <a:spLocks noChangeArrowheads="1"/>
              </p:cNvSpPr>
              <p:nvPr/>
            </p:nvSpPr>
            <p:spPr bwMode="auto">
              <a:xfrm>
                <a:off x="2860675" y="2919413"/>
                <a:ext cx="3621537" cy="8167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/>
                  <a:t>Permanent magnet  </a:t>
                </a:r>
                <a:br>
                  <a:rPr lang="en-US" sz="2000" dirty="0"/>
                </a:br>
                <a:r>
                  <a:rPr lang="en-US" sz="2000" dirty="0"/>
                  <a:t>10 years</a:t>
                </a:r>
              </a:p>
            </p:txBody>
          </p:sp>
          <p:sp>
            <p:nvSpPr>
              <p:cNvPr id="2105356" name="Text Box 6"/>
              <p:cNvSpPr txBox="1">
                <a:spLocks noChangeArrowheads="1"/>
              </p:cNvSpPr>
              <p:nvPr/>
            </p:nvSpPr>
            <p:spPr bwMode="auto">
              <a:xfrm>
                <a:off x="4356100" y="6005513"/>
                <a:ext cx="2026765" cy="3196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0" dirty="0">
                    <a:solidFill>
                      <a:schemeClr val="tx1"/>
                    </a:solidFill>
                  </a:rPr>
                  <a:t>Energy [</a:t>
                </a:r>
                <a:r>
                  <a:rPr lang="en-US" sz="1800" b="0" dirty="0" err="1">
                    <a:solidFill>
                      <a:schemeClr val="tx1"/>
                    </a:solidFill>
                  </a:rPr>
                  <a:t>GeV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p:grpSp>
      </p:grpSp>
      <p:pic>
        <p:nvPicPr>
          <p:cNvPr id="15" name="Picture 14" descr="N3_graph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257800" y="2786875"/>
            <a:ext cx="3810000" cy="34615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57800" y="990600"/>
            <a:ext cx="39339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0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Bergström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Edsjö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Zaharias 2009</a:t>
            </a:r>
          </a:p>
          <a:p>
            <a:pPr algn="l">
              <a:spcAft>
                <a:spcPts val="600"/>
              </a:spcAft>
            </a:pPr>
            <a:r>
              <a:rPr lang="en-US" sz="2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Fit to Pamela, Fermi-LAT, HESS</a:t>
            </a:r>
          </a:p>
          <a:p>
            <a:pPr algn="l">
              <a:spcAft>
                <a:spcPts val="600"/>
              </a:spcAft>
            </a:pPr>
            <a:r>
              <a:rPr lang="en-US" sz="2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Nomura-</a:t>
            </a:r>
            <a:r>
              <a:rPr lang="en-US" sz="20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Thaler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model N3</a:t>
            </a:r>
          </a:p>
          <a:p>
            <a:pPr algn="l">
              <a:spcAft>
                <a:spcPts val="600"/>
              </a:spcAft>
            </a:pPr>
            <a:r>
              <a:rPr lang="en-US" sz="2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</a:t>
            </a:r>
            <a:r>
              <a:rPr lang="en-US" sz="2000" baseline="-25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DM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= 3.65 </a:t>
            </a:r>
            <a:r>
              <a:rPr lang="en-US" sz="20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TeV</a:t>
            </a:r>
            <a:endParaRPr lang="en-US" sz="2000" dirty="0" smtClean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l">
              <a:spcAft>
                <a:spcPts val="600"/>
              </a:spcAft>
            </a:pPr>
            <a:r>
              <a:rPr lang="en-US" sz="2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</a:t>
            </a:r>
            <a:r>
              <a:rPr lang="en-US" sz="2000" baseline="-25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≈ 2500</a:t>
            </a:r>
            <a:endParaRPr lang="en-US" sz="2000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2137" name="Picture 9" descr="ahe_sc3pm18o"/>
          <p:cNvPicPr>
            <a:picLocks noChangeAspect="1" noChangeArrowheads="1"/>
          </p:cNvPicPr>
          <p:nvPr/>
        </p:nvPicPr>
        <p:blipFill>
          <a:blip r:embed="rId2"/>
          <a:srcRect t="34753" r="14215"/>
          <a:stretch>
            <a:fillRect/>
          </a:stretch>
        </p:blipFill>
        <p:spPr bwMode="auto">
          <a:xfrm>
            <a:off x="1571625" y="1126304"/>
            <a:ext cx="5591175" cy="550309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08386" y="533400"/>
            <a:ext cx="5054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Search for Residual Antimatter</a:t>
            </a: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474" name="Picture 2" descr="Choutko ams02_wp_2010 11b"/>
          <p:cNvPicPr>
            <a:picLocks noChangeAspect="1" noChangeArrowheads="1"/>
          </p:cNvPicPr>
          <p:nvPr/>
        </p:nvPicPr>
        <p:blipFill>
          <a:blip r:embed="rId2"/>
          <a:srcRect l="49098"/>
          <a:stretch>
            <a:fillRect/>
          </a:stretch>
        </p:blipFill>
        <p:spPr bwMode="auto">
          <a:xfrm>
            <a:off x="457200" y="533400"/>
            <a:ext cx="4344987" cy="606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3475" name="Text Box 3"/>
          <p:cNvSpPr txBox="1">
            <a:spLocks noChangeArrowheads="1"/>
          </p:cNvSpPr>
          <p:nvPr/>
        </p:nvSpPr>
        <p:spPr bwMode="auto">
          <a:xfrm>
            <a:off x="5105400" y="533400"/>
            <a:ext cx="37573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Search for </a:t>
            </a:r>
            <a:r>
              <a:rPr lang="en-US" sz="2800" dirty="0" err="1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Strangelets</a:t>
            </a:r>
            <a:endParaRPr lang="en-US" sz="2800" dirty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53476" name="Text Box 4"/>
          <p:cNvSpPr txBox="1">
            <a:spLocks noChangeArrowheads="1"/>
          </p:cNvSpPr>
          <p:nvPr/>
        </p:nvSpPr>
        <p:spPr bwMode="auto">
          <a:xfrm>
            <a:off x="1371600" y="1066800"/>
            <a:ext cx="3362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  <a:latin typeface="Arial Narrow Bold" charset="0"/>
              </a:rPr>
              <a:t>AMS02 Permanent Magnet 10 Years</a:t>
            </a:r>
          </a:p>
        </p:txBody>
      </p:sp>
      <p:sp>
        <p:nvSpPr>
          <p:cNvPr id="2153478" name="Text Box 6"/>
          <p:cNvSpPr txBox="1">
            <a:spLocks noChangeArrowheads="1"/>
          </p:cNvSpPr>
          <p:nvPr/>
        </p:nvSpPr>
        <p:spPr bwMode="auto">
          <a:xfrm rot="-5400000">
            <a:off x="4394994" y="3185319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0">
                <a:solidFill>
                  <a:schemeClr val="tx1"/>
                </a:solidFill>
              </a:rPr>
              <a:t>Events</a:t>
            </a:r>
          </a:p>
        </p:txBody>
      </p:sp>
      <p:sp>
        <p:nvSpPr>
          <p:cNvPr id="2153480" name="Text Box 8"/>
          <p:cNvSpPr txBox="1">
            <a:spLocks noChangeArrowheads="1"/>
          </p:cNvSpPr>
          <p:nvPr/>
        </p:nvSpPr>
        <p:spPr bwMode="auto">
          <a:xfrm>
            <a:off x="1515973" y="561975"/>
            <a:ext cx="27433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 err="1" smtClean="0">
                <a:solidFill>
                  <a:schemeClr val="tx1"/>
                </a:solidFill>
              </a:rPr>
              <a:t>Φ</a:t>
            </a:r>
            <a:r>
              <a:rPr lang="en-US" sz="2000" b="0" baseline="-25000" dirty="0" err="1" smtClean="0">
                <a:solidFill>
                  <a:schemeClr val="tx1"/>
                </a:solidFill>
              </a:rPr>
              <a:t>s</a:t>
            </a:r>
            <a:r>
              <a:rPr lang="en-US" sz="2000" b="0" dirty="0" smtClean="0">
                <a:solidFill>
                  <a:schemeClr val="tx1"/>
                </a:solidFill>
              </a:rPr>
              <a:t> </a:t>
            </a:r>
            <a:r>
              <a:rPr lang="en-US" sz="2000" b="0" dirty="0">
                <a:solidFill>
                  <a:schemeClr val="tx1"/>
                </a:solidFill>
              </a:rPr>
              <a:t>= 5x10</a:t>
            </a:r>
            <a:r>
              <a:rPr lang="en-US" sz="2000" b="0" baseline="30000" dirty="0">
                <a:solidFill>
                  <a:schemeClr val="tx1"/>
                </a:solidFill>
              </a:rPr>
              <a:t>-10</a:t>
            </a:r>
            <a:r>
              <a:rPr lang="en-US" sz="2000" b="0" dirty="0">
                <a:solidFill>
                  <a:schemeClr val="tx1"/>
                </a:solidFill>
              </a:rPr>
              <a:t>(cm</a:t>
            </a:r>
            <a:r>
              <a:rPr lang="en-US" sz="2000" b="0" baseline="30000" dirty="0">
                <a:solidFill>
                  <a:schemeClr val="tx1"/>
                </a:solidFill>
              </a:rPr>
              <a:t>2</a:t>
            </a:r>
            <a:r>
              <a:rPr lang="en-US" sz="2000" b="0" dirty="0">
                <a:solidFill>
                  <a:schemeClr val="tx1"/>
                </a:solidFill>
              </a:rPr>
              <a:t>s sr)</a:t>
            </a:r>
            <a:r>
              <a:rPr lang="en-US" sz="2000" b="0" baseline="30000" dirty="0">
                <a:solidFill>
                  <a:schemeClr val="tx1"/>
                </a:solidFill>
              </a:rPr>
              <a:t>-1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2153482" name="Rectangle 10"/>
          <p:cNvSpPr>
            <a:spLocks noChangeArrowheads="1"/>
          </p:cNvSpPr>
          <p:nvPr/>
        </p:nvSpPr>
        <p:spPr bwMode="auto">
          <a:xfrm>
            <a:off x="5083175" y="1143000"/>
            <a:ext cx="3756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>
                <a:solidFill>
                  <a:schemeClr val="tx1"/>
                </a:solidFill>
              </a:rPr>
              <a:t>E. Witten, Phys. Rev. D,272-285 (1984)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5334000" y="1524000"/>
            <a:ext cx="3429001" cy="4648201"/>
            <a:chOff x="4168955" y="762000"/>
            <a:chExt cx="4421008" cy="5791200"/>
          </a:xfrm>
        </p:grpSpPr>
        <p:pic>
          <p:nvPicPr>
            <p:cNvPr id="81" name="Picture 3" descr="Choutko ams02_wp_2010 10"/>
            <p:cNvPicPr>
              <a:picLocks noChangeAspect="1" noChangeArrowheads="1"/>
            </p:cNvPicPr>
            <p:nvPr/>
          </p:nvPicPr>
          <p:blipFill>
            <a:blip r:embed="rId3"/>
            <a:srcRect l="47402" t="61578"/>
            <a:stretch>
              <a:fillRect/>
            </a:stretch>
          </p:blipFill>
          <p:spPr bwMode="auto">
            <a:xfrm>
              <a:off x="4267200" y="762000"/>
              <a:ext cx="4322763" cy="579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Text Box 6"/>
            <p:cNvSpPr txBox="1">
              <a:spLocks noChangeArrowheads="1"/>
            </p:cNvSpPr>
            <p:nvPr/>
          </p:nvSpPr>
          <p:spPr bwMode="auto">
            <a:xfrm>
              <a:off x="4856669" y="5434013"/>
              <a:ext cx="2980280" cy="421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Arial Narrow Bold" charset="0"/>
                </a:rPr>
                <a:t>AMS PM 10Yrs Limit</a:t>
              </a:r>
            </a:p>
          </p:txBody>
        </p:sp>
        <p:sp>
          <p:nvSpPr>
            <p:cNvPr id="83" name="Text Box 8"/>
            <p:cNvSpPr txBox="1">
              <a:spLocks noChangeArrowheads="1"/>
            </p:cNvSpPr>
            <p:nvPr/>
          </p:nvSpPr>
          <p:spPr bwMode="auto">
            <a:xfrm rot="16200000">
              <a:off x="2239782" y="3388346"/>
              <a:ext cx="4334526" cy="476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0" dirty="0" err="1">
                  <a:solidFill>
                    <a:schemeClr val="tx1"/>
                  </a:solidFill>
                </a:rPr>
                <a:t>Strangelet</a:t>
              </a:r>
              <a:r>
                <a:rPr lang="en-US" sz="1800" b="0" dirty="0">
                  <a:solidFill>
                    <a:schemeClr val="tx1"/>
                  </a:solidFill>
                </a:rPr>
                <a:t> Flux (cm</a:t>
              </a:r>
              <a:r>
                <a:rPr lang="en-US" sz="1800" b="0" baseline="30000" dirty="0">
                  <a:solidFill>
                    <a:schemeClr val="tx1"/>
                  </a:solidFill>
                </a:rPr>
                <a:t>2</a:t>
              </a:r>
              <a:r>
                <a:rPr lang="en-US" sz="1800" b="0" dirty="0">
                  <a:solidFill>
                    <a:schemeClr val="tx1"/>
                  </a:solidFill>
                </a:rPr>
                <a:t> </a:t>
              </a:r>
              <a:r>
                <a:rPr lang="en-US" sz="1800" b="0" dirty="0" err="1">
                  <a:solidFill>
                    <a:schemeClr val="tx1"/>
                  </a:solidFill>
                </a:rPr>
                <a:t>s</a:t>
              </a:r>
              <a:r>
                <a:rPr lang="en-US" sz="1800" b="0" dirty="0">
                  <a:solidFill>
                    <a:schemeClr val="tx1"/>
                  </a:solidFill>
                </a:rPr>
                <a:t> sr)</a:t>
              </a:r>
              <a:r>
                <a:rPr lang="en-US" sz="1800" b="0" baseline="30000" dirty="0">
                  <a:solidFill>
                    <a:schemeClr val="tx1"/>
                  </a:solidFill>
                </a:rPr>
                <a:t>-1</a:t>
              </a:r>
              <a:endParaRPr lang="en-US" sz="1800" b="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Conclusions</a:t>
            </a:r>
            <a:endParaRPr lang="en-US" dirty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12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AMS-02 has successfully been integrated with the long lifetime permanent magnet, to match the extended ISS lifecycle.</a:t>
            </a:r>
          </a:p>
          <a:p>
            <a:r>
              <a:rPr lang="en-US" sz="24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experiment performance at high energies is preserved. </a:t>
            </a:r>
          </a:p>
          <a:p>
            <a:r>
              <a:rPr lang="en-US" sz="24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Schedule: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CERN test beam in final configuration from August 7 to 14, 2010.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US Air Force C5 will take us on </a:t>
            </a:r>
            <a:r>
              <a:rPr lang="en-US" sz="200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August 26 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to Kennedy Space Center, Florida.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On flight STS-134, scheduled for Feb. 26, 2011, space shuttle Endeavour will take us to the ISS.</a:t>
            </a:r>
          </a:p>
          <a:p>
            <a:pPr>
              <a:buNone/>
            </a:pPr>
            <a:endParaRPr lang="en-US" sz="2400" dirty="0" smtClean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hlinkClick r:id="rId2"/>
            </a:endParaRPr>
          </a:p>
          <a:p>
            <a:pPr lvl="1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634" name="Rectangle 2"/>
          <p:cNvSpPr>
            <a:spLocks noChangeArrowheads="1"/>
          </p:cNvSpPr>
          <p:nvPr/>
        </p:nvSpPr>
        <p:spPr bwMode="auto">
          <a:xfrm>
            <a:off x="0" y="1606550"/>
            <a:ext cx="7107238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tabLst>
                <a:tab pos="228600" algn="l"/>
              </a:tabLst>
            </a:pPr>
            <a:r>
              <a:rPr lang="en-US" sz="2000" b="0">
                <a:solidFill>
                  <a:srgbClr val="0000FF"/>
                </a:solidFill>
              </a:rPr>
              <a:t>1. Measurement inside the magnet with an effective length L </a:t>
            </a:r>
          </a:p>
          <a:p>
            <a:pPr marL="342900" indent="-342900" algn="ctr" eaLnBrk="1" hangingPunct="1">
              <a:lnSpc>
                <a:spcPct val="50000"/>
              </a:lnSpc>
              <a:spcBef>
                <a:spcPct val="60000"/>
              </a:spcBef>
              <a:tabLst>
                <a:tab pos="228600" algn="l"/>
              </a:tabLst>
            </a:pPr>
            <a:r>
              <a:rPr lang="en-US" sz="2800" b="0">
                <a:solidFill>
                  <a:srgbClr val="FF3300"/>
                </a:solidFill>
              </a:rPr>
              <a:t>(</a:t>
            </a:r>
            <a:r>
              <a:rPr lang="en-US" b="0">
                <a:solidFill>
                  <a:srgbClr val="FF3300"/>
                </a:solidFill>
              </a:rPr>
              <a:t>Q</a:t>
            </a:r>
            <a:r>
              <a:rPr lang="en-US" sz="2800" b="0">
                <a:solidFill>
                  <a:srgbClr val="FF3300"/>
                </a:solidFill>
              </a:rPr>
              <a:t>/p)</a:t>
            </a:r>
            <a:r>
              <a:rPr lang="en-US" sz="2800" b="0">
                <a:solidFill>
                  <a:srgbClr val="FF3300"/>
                </a:solidFill>
                <a:ea typeface="Arial" charset="0"/>
                <a:cs typeface="Arial" charset="0"/>
              </a:rPr>
              <a:t>·(</a:t>
            </a:r>
            <a:r>
              <a:rPr lang="el-GR" sz="2800" b="0">
                <a:solidFill>
                  <a:srgbClr val="FF3300"/>
                </a:solidFill>
              </a:rPr>
              <a:t>Δ</a:t>
            </a:r>
            <a:r>
              <a:rPr lang="en-US" sz="2800" b="0">
                <a:solidFill>
                  <a:srgbClr val="FF3300"/>
                </a:solidFill>
              </a:rPr>
              <a:t>p</a:t>
            </a:r>
            <a:r>
              <a:rPr lang="en-US" sz="2800" b="0">
                <a:solidFill>
                  <a:srgbClr val="FF3300"/>
                </a:solidFill>
                <a:latin typeface="Times" charset="0"/>
              </a:rPr>
              <a:t>/</a:t>
            </a:r>
            <a:r>
              <a:rPr lang="en-US" sz="2800" b="0">
                <a:solidFill>
                  <a:srgbClr val="FF3300"/>
                </a:solidFill>
              </a:rPr>
              <a:t>p)</a:t>
            </a:r>
            <a:r>
              <a:rPr lang="en-US" b="0">
                <a:solidFill>
                  <a:srgbClr val="FF3300"/>
                </a:solidFill>
              </a:rPr>
              <a:t> </a:t>
            </a:r>
            <a:r>
              <a:rPr lang="en-US" b="0">
                <a:solidFill>
                  <a:srgbClr val="FF3300"/>
                </a:solidFill>
                <a:sym typeface="Symbol" charset="2"/>
              </a:rPr>
              <a:t> 1/BL</a:t>
            </a:r>
            <a:r>
              <a:rPr lang="en-US" b="0" baseline="30000">
                <a:solidFill>
                  <a:srgbClr val="FF3300"/>
                </a:solidFill>
                <a:sym typeface="Symbol" charset="2"/>
              </a:rPr>
              <a:t>2</a:t>
            </a:r>
            <a:endParaRPr lang="en-US" b="0">
              <a:solidFill>
                <a:srgbClr val="0000FF"/>
              </a:solidFill>
              <a:sym typeface="Symbol" charset="2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tabLst>
                <a:tab pos="228600" algn="l"/>
              </a:tabLst>
            </a:pPr>
            <a:r>
              <a:rPr lang="en-US" sz="800" b="0">
                <a:solidFill>
                  <a:srgbClr val="0000FF"/>
                </a:solidFill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tabLst>
                <a:tab pos="228600" algn="l"/>
              </a:tabLst>
            </a:pPr>
            <a:r>
              <a:rPr lang="en-US" sz="2000" b="0">
                <a:solidFill>
                  <a:srgbClr val="0000FF"/>
                </a:solidFill>
              </a:rPr>
              <a:t>2.</a:t>
            </a:r>
            <a:r>
              <a:rPr lang="en-US" b="0">
                <a:solidFill>
                  <a:srgbClr val="0000FF"/>
                </a:solidFill>
              </a:rPr>
              <a:t> </a:t>
            </a:r>
            <a:r>
              <a:rPr lang="en-US" sz="2000" b="0">
                <a:solidFill>
                  <a:srgbClr val="0000FF"/>
                </a:solidFill>
              </a:rPr>
              <a:t>Measurement of the incident (</a:t>
            </a:r>
            <a:r>
              <a:rPr lang="el-GR" sz="2000" b="0">
                <a:solidFill>
                  <a:srgbClr val="0000FF"/>
                </a:solidFill>
              </a:rPr>
              <a:t>θ</a:t>
            </a:r>
            <a:r>
              <a:rPr lang="en-US" sz="2000" b="0" baseline="-25000">
                <a:solidFill>
                  <a:srgbClr val="0000FF"/>
                </a:solidFill>
              </a:rPr>
              <a:t>1</a:t>
            </a:r>
            <a:r>
              <a:rPr lang="en-US" sz="2000" b="0">
                <a:solidFill>
                  <a:srgbClr val="0000FF"/>
                </a:solidFill>
              </a:rPr>
              <a:t>) and exit (</a:t>
            </a:r>
            <a:r>
              <a:rPr lang="el-GR" sz="2000" b="0">
                <a:solidFill>
                  <a:srgbClr val="0000FF"/>
                </a:solidFill>
              </a:rPr>
              <a:t>θ</a:t>
            </a:r>
            <a:r>
              <a:rPr lang="en-US" sz="2000" b="0" baseline="-25000">
                <a:solidFill>
                  <a:srgbClr val="0000FF"/>
                </a:solidFill>
              </a:rPr>
              <a:t>2</a:t>
            </a:r>
            <a:r>
              <a:rPr lang="en-US" sz="2000" b="0">
                <a:solidFill>
                  <a:srgbClr val="0000FF"/>
                </a:solidFill>
              </a:rPr>
              <a:t>) angles which depend on the length L</a:t>
            </a:r>
            <a:r>
              <a:rPr lang="en-US" sz="2000" b="0" baseline="-25000">
                <a:solidFill>
                  <a:srgbClr val="0000FF"/>
                </a:solidFill>
              </a:rPr>
              <a:t>1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tabLst>
                <a:tab pos="228600" algn="l"/>
              </a:tabLst>
            </a:pPr>
            <a:r>
              <a:rPr lang="en-US" sz="2800" b="0">
                <a:solidFill>
                  <a:srgbClr val="FF3300"/>
                </a:solidFill>
              </a:rPr>
              <a:t>(</a:t>
            </a:r>
            <a:r>
              <a:rPr lang="en-US" b="0">
                <a:solidFill>
                  <a:srgbClr val="FF3300"/>
                </a:solidFill>
              </a:rPr>
              <a:t>Q</a:t>
            </a:r>
            <a:r>
              <a:rPr lang="en-US" sz="2800" b="0">
                <a:solidFill>
                  <a:srgbClr val="FF3300"/>
                </a:solidFill>
              </a:rPr>
              <a:t>/p)</a:t>
            </a:r>
            <a:r>
              <a:rPr lang="en-US" sz="2800" b="0">
                <a:solidFill>
                  <a:srgbClr val="FF3300"/>
                </a:solidFill>
                <a:ea typeface="Arial" charset="0"/>
                <a:cs typeface="Arial" charset="0"/>
              </a:rPr>
              <a:t>·(</a:t>
            </a:r>
            <a:r>
              <a:rPr lang="el-GR" sz="2800" b="0">
                <a:solidFill>
                  <a:srgbClr val="FF3300"/>
                </a:solidFill>
              </a:rPr>
              <a:t>Δ</a:t>
            </a:r>
            <a:r>
              <a:rPr lang="en-US" sz="2800" b="0">
                <a:solidFill>
                  <a:srgbClr val="FF3300"/>
                </a:solidFill>
              </a:rPr>
              <a:t>p</a:t>
            </a:r>
            <a:r>
              <a:rPr lang="en-US" sz="2800" b="0">
                <a:solidFill>
                  <a:srgbClr val="FF3300"/>
                </a:solidFill>
                <a:latin typeface="Times" charset="0"/>
              </a:rPr>
              <a:t>/</a:t>
            </a:r>
            <a:r>
              <a:rPr lang="en-US" sz="2800" b="0">
                <a:solidFill>
                  <a:srgbClr val="FF3300"/>
                </a:solidFill>
              </a:rPr>
              <a:t>p)</a:t>
            </a:r>
            <a:r>
              <a:rPr lang="en-US" b="0">
                <a:solidFill>
                  <a:srgbClr val="FF3300"/>
                </a:solidFill>
              </a:rPr>
              <a:t> </a:t>
            </a:r>
            <a:r>
              <a:rPr lang="en-US" b="0">
                <a:solidFill>
                  <a:srgbClr val="FF3300"/>
                </a:solidFill>
                <a:sym typeface="Symbol" charset="2"/>
              </a:rPr>
              <a:t> </a:t>
            </a:r>
            <a:r>
              <a:rPr lang="en-US" b="0">
                <a:solidFill>
                  <a:srgbClr val="FF3300"/>
                </a:solidFill>
              </a:rPr>
              <a:t>1</a:t>
            </a:r>
            <a:r>
              <a:rPr lang="en-US" b="0">
                <a:solidFill>
                  <a:srgbClr val="FF3300"/>
                </a:solidFill>
                <a:sym typeface="Symbol" charset="2"/>
              </a:rPr>
              <a:t>/BLL</a:t>
            </a:r>
            <a:r>
              <a:rPr lang="en-US" b="0" baseline="-25000">
                <a:solidFill>
                  <a:srgbClr val="FF3300"/>
                </a:solidFill>
                <a:sym typeface="Symbol" charset="2"/>
              </a:rPr>
              <a:t>1</a:t>
            </a:r>
          </a:p>
        </p:txBody>
      </p:sp>
      <p:sp>
        <p:nvSpPr>
          <p:cNvPr id="1733635" name="Rectangle 3"/>
          <p:cNvSpPr>
            <a:spLocks noChangeArrowheads="1"/>
          </p:cNvSpPr>
          <p:nvPr/>
        </p:nvSpPr>
        <p:spPr bwMode="auto">
          <a:xfrm>
            <a:off x="158750" y="1676400"/>
            <a:ext cx="8840788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b="0">
              <a:solidFill>
                <a:srgbClr val="0000FF"/>
              </a:solidFill>
              <a:ea typeface="Arial" charset="0"/>
              <a:cs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89725" y="1228725"/>
            <a:ext cx="1978025" cy="3781425"/>
            <a:chOff x="4104" y="216"/>
            <a:chExt cx="1246" cy="2382"/>
          </a:xfrm>
        </p:grpSpPr>
        <p:sp>
          <p:nvSpPr>
            <p:cNvPr id="1733637" name="Rectangle 5"/>
            <p:cNvSpPr>
              <a:spLocks noChangeArrowheads="1"/>
            </p:cNvSpPr>
            <p:nvPr/>
          </p:nvSpPr>
          <p:spPr bwMode="auto">
            <a:xfrm>
              <a:off x="4420" y="2542"/>
              <a:ext cx="66" cy="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38" name="Rectangle 6"/>
            <p:cNvSpPr>
              <a:spLocks noChangeArrowheads="1"/>
            </p:cNvSpPr>
            <p:nvPr/>
          </p:nvSpPr>
          <p:spPr bwMode="auto">
            <a:xfrm>
              <a:off x="4104" y="739"/>
              <a:ext cx="1209" cy="1085"/>
            </a:xfrm>
            <a:prstGeom prst="rect">
              <a:avLst/>
            </a:prstGeom>
            <a:noFill/>
            <a:ln w="2857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39" name="Line 7"/>
            <p:cNvSpPr>
              <a:spLocks noChangeShapeType="1"/>
            </p:cNvSpPr>
            <p:nvPr/>
          </p:nvSpPr>
          <p:spPr bwMode="auto">
            <a:xfrm>
              <a:off x="4104" y="734"/>
              <a:ext cx="0" cy="10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40" name="Line 8"/>
            <p:cNvSpPr>
              <a:spLocks noChangeShapeType="1"/>
            </p:cNvSpPr>
            <p:nvPr/>
          </p:nvSpPr>
          <p:spPr bwMode="auto">
            <a:xfrm>
              <a:off x="5314" y="743"/>
              <a:ext cx="0" cy="10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41" name="Arc 9"/>
            <p:cNvSpPr>
              <a:spLocks/>
            </p:cNvSpPr>
            <p:nvPr/>
          </p:nvSpPr>
          <p:spPr bwMode="auto">
            <a:xfrm rot="35117300">
              <a:off x="4270" y="893"/>
              <a:ext cx="779" cy="75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42" name="Line 10"/>
            <p:cNvSpPr>
              <a:spLocks noChangeShapeType="1"/>
            </p:cNvSpPr>
            <p:nvPr/>
          </p:nvSpPr>
          <p:spPr bwMode="auto">
            <a:xfrm>
              <a:off x="4665" y="1809"/>
              <a:ext cx="317" cy="35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43" name="Line 11"/>
            <p:cNvSpPr>
              <a:spLocks noChangeShapeType="1"/>
            </p:cNvSpPr>
            <p:nvPr/>
          </p:nvSpPr>
          <p:spPr bwMode="auto">
            <a:xfrm flipV="1">
              <a:off x="4651" y="379"/>
              <a:ext cx="317" cy="35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44" name="Line 12"/>
            <p:cNvSpPr>
              <a:spLocks noChangeShapeType="1"/>
            </p:cNvSpPr>
            <p:nvPr/>
          </p:nvSpPr>
          <p:spPr bwMode="auto">
            <a:xfrm>
              <a:off x="4670" y="711"/>
              <a:ext cx="6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45" name="Line 13"/>
            <p:cNvSpPr>
              <a:spLocks noChangeShapeType="1"/>
            </p:cNvSpPr>
            <p:nvPr/>
          </p:nvSpPr>
          <p:spPr bwMode="auto">
            <a:xfrm>
              <a:off x="4723" y="1858"/>
              <a:ext cx="5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46" name="Line 14"/>
            <p:cNvSpPr>
              <a:spLocks noChangeShapeType="1"/>
            </p:cNvSpPr>
            <p:nvPr/>
          </p:nvSpPr>
          <p:spPr bwMode="auto">
            <a:xfrm flipV="1">
              <a:off x="4895" y="216"/>
              <a:ext cx="225" cy="2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47" name="Line 15"/>
            <p:cNvSpPr>
              <a:spLocks noChangeShapeType="1"/>
            </p:cNvSpPr>
            <p:nvPr/>
          </p:nvSpPr>
          <p:spPr bwMode="auto">
            <a:xfrm>
              <a:off x="4896" y="2064"/>
              <a:ext cx="225" cy="2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48" name="Arc 16"/>
            <p:cNvSpPr>
              <a:spLocks/>
            </p:cNvSpPr>
            <p:nvPr/>
          </p:nvSpPr>
          <p:spPr bwMode="auto">
            <a:xfrm rot="20790407" flipV="1">
              <a:off x="4977" y="1888"/>
              <a:ext cx="373" cy="416"/>
            </a:xfrm>
            <a:custGeom>
              <a:avLst/>
              <a:gdLst>
                <a:gd name="G0" fmla="+- 0 0 0"/>
                <a:gd name="G1" fmla="+- 20528 0 0"/>
                <a:gd name="G2" fmla="+- 21600 0 0"/>
                <a:gd name="T0" fmla="*/ 6721 w 21600"/>
                <a:gd name="T1" fmla="*/ 0 h 20528"/>
                <a:gd name="T2" fmla="*/ 21600 w 21600"/>
                <a:gd name="T3" fmla="*/ 20528 h 20528"/>
                <a:gd name="T4" fmla="*/ 0 w 21600"/>
                <a:gd name="T5" fmla="*/ 20528 h 20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528" fill="none" extrusionOk="0">
                  <a:moveTo>
                    <a:pt x="6720" y="0"/>
                  </a:moveTo>
                  <a:cubicBezTo>
                    <a:pt x="15597" y="2906"/>
                    <a:pt x="21600" y="11188"/>
                    <a:pt x="21600" y="20528"/>
                  </a:cubicBezTo>
                </a:path>
                <a:path w="21600" h="20528" stroke="0" extrusionOk="0">
                  <a:moveTo>
                    <a:pt x="6720" y="0"/>
                  </a:moveTo>
                  <a:cubicBezTo>
                    <a:pt x="15597" y="2906"/>
                    <a:pt x="21600" y="11188"/>
                    <a:pt x="21600" y="20528"/>
                  </a:cubicBezTo>
                  <a:lnTo>
                    <a:pt x="0" y="2052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49" name="Rectangle 17"/>
            <p:cNvSpPr>
              <a:spLocks noChangeArrowheads="1"/>
            </p:cNvSpPr>
            <p:nvPr/>
          </p:nvSpPr>
          <p:spPr bwMode="auto">
            <a:xfrm>
              <a:off x="4814" y="431"/>
              <a:ext cx="3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l-GR" b="0">
                  <a:solidFill>
                    <a:srgbClr val="0000FF"/>
                  </a:solidFill>
                  <a:ea typeface="Arial" charset="0"/>
                  <a:cs typeface="Arial" charset="0"/>
                </a:rPr>
                <a:t>θ</a:t>
              </a:r>
              <a:r>
                <a:rPr lang="en-US" b="0" baseline="-25000">
                  <a:solidFill>
                    <a:srgbClr val="0000FF"/>
                  </a:solidFill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733650" name="Rectangle 18"/>
            <p:cNvSpPr>
              <a:spLocks noChangeArrowheads="1"/>
            </p:cNvSpPr>
            <p:nvPr/>
          </p:nvSpPr>
          <p:spPr bwMode="auto">
            <a:xfrm>
              <a:off x="4834" y="1848"/>
              <a:ext cx="3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l-GR" b="0">
                  <a:solidFill>
                    <a:srgbClr val="0000FF"/>
                  </a:solidFill>
                  <a:ea typeface="Arial" charset="0"/>
                  <a:cs typeface="Arial" charset="0"/>
                </a:rPr>
                <a:t>θ</a:t>
              </a:r>
              <a:r>
                <a:rPr lang="en-US" b="0" baseline="-25000">
                  <a:solidFill>
                    <a:srgbClr val="0000FF"/>
                  </a:solidFill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1733651" name="Oval 19"/>
            <p:cNvSpPr>
              <a:spLocks noChangeArrowheads="1"/>
            </p:cNvSpPr>
            <p:nvPr/>
          </p:nvSpPr>
          <p:spPr bwMode="auto">
            <a:xfrm>
              <a:off x="4688" y="1190"/>
              <a:ext cx="56" cy="5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52" name="Oval 20"/>
            <p:cNvSpPr>
              <a:spLocks noChangeArrowheads="1"/>
            </p:cNvSpPr>
            <p:nvPr/>
          </p:nvSpPr>
          <p:spPr bwMode="auto">
            <a:xfrm>
              <a:off x="4665" y="1168"/>
              <a:ext cx="101" cy="10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53" name="Rectangle 21"/>
            <p:cNvSpPr>
              <a:spLocks noChangeArrowheads="1"/>
            </p:cNvSpPr>
            <p:nvPr/>
          </p:nvSpPr>
          <p:spPr bwMode="auto">
            <a:xfrm>
              <a:off x="4600" y="1301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>
                  <a:solidFill>
                    <a:srgbClr val="FF3300"/>
                  </a:solidFill>
                </a:rPr>
                <a:t>B</a:t>
              </a:r>
            </a:p>
          </p:txBody>
        </p:sp>
        <p:sp>
          <p:nvSpPr>
            <p:cNvPr id="1733654" name="Arc 22"/>
            <p:cNvSpPr>
              <a:spLocks/>
            </p:cNvSpPr>
            <p:nvPr/>
          </p:nvSpPr>
          <p:spPr bwMode="auto">
            <a:xfrm rot="809593">
              <a:off x="4968" y="239"/>
              <a:ext cx="373" cy="423"/>
            </a:xfrm>
            <a:custGeom>
              <a:avLst/>
              <a:gdLst>
                <a:gd name="G0" fmla="+- 0 0 0"/>
                <a:gd name="G1" fmla="+- 20858 0 0"/>
                <a:gd name="G2" fmla="+- 21600 0 0"/>
                <a:gd name="T0" fmla="*/ 5615 w 21600"/>
                <a:gd name="T1" fmla="*/ 0 h 20858"/>
                <a:gd name="T2" fmla="*/ 21600 w 21600"/>
                <a:gd name="T3" fmla="*/ 20858 h 20858"/>
                <a:gd name="T4" fmla="*/ 0 w 21600"/>
                <a:gd name="T5" fmla="*/ 20858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858" fill="none" extrusionOk="0">
                  <a:moveTo>
                    <a:pt x="5614" y="0"/>
                  </a:moveTo>
                  <a:cubicBezTo>
                    <a:pt x="15046" y="2539"/>
                    <a:pt x="21600" y="11091"/>
                    <a:pt x="21600" y="20858"/>
                  </a:cubicBezTo>
                </a:path>
                <a:path w="21600" h="20858" stroke="0" extrusionOk="0">
                  <a:moveTo>
                    <a:pt x="5614" y="0"/>
                  </a:moveTo>
                  <a:cubicBezTo>
                    <a:pt x="15046" y="2539"/>
                    <a:pt x="21600" y="11091"/>
                    <a:pt x="21600" y="20858"/>
                  </a:cubicBezTo>
                  <a:lnTo>
                    <a:pt x="0" y="20858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55" name="Rectangle 23"/>
            <p:cNvSpPr>
              <a:spLocks noChangeArrowheads="1"/>
            </p:cNvSpPr>
            <p:nvPr/>
          </p:nvSpPr>
          <p:spPr bwMode="auto">
            <a:xfrm rot="-24305524">
              <a:off x="4552" y="302"/>
              <a:ext cx="2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a typeface="Arial" charset="0"/>
                  <a:cs typeface="Arial" charset="0"/>
                </a:rPr>
                <a:t>L</a:t>
              </a:r>
              <a:r>
                <a:rPr lang="en-US" b="0" baseline="-25000">
                  <a:solidFill>
                    <a:srgbClr val="0000FF"/>
                  </a:solidFill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733656" name="Rectangle 24"/>
            <p:cNvSpPr>
              <a:spLocks noChangeArrowheads="1"/>
            </p:cNvSpPr>
            <p:nvPr/>
          </p:nvSpPr>
          <p:spPr bwMode="auto">
            <a:xfrm rot="-40481653">
              <a:off x="4566" y="1968"/>
              <a:ext cx="2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a typeface="Arial" charset="0"/>
                  <a:cs typeface="Arial" charset="0"/>
                </a:rPr>
                <a:t>L</a:t>
              </a:r>
              <a:r>
                <a:rPr lang="en-US" b="0" baseline="-25000">
                  <a:solidFill>
                    <a:srgbClr val="0000FF"/>
                  </a:solidFill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733657" name="Oval 25"/>
            <p:cNvSpPr>
              <a:spLocks noChangeArrowheads="1"/>
            </p:cNvSpPr>
            <p:nvPr/>
          </p:nvSpPr>
          <p:spPr bwMode="auto">
            <a:xfrm>
              <a:off x="4479" y="1564"/>
              <a:ext cx="57" cy="56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58" name="Oval 26"/>
            <p:cNvSpPr>
              <a:spLocks noChangeArrowheads="1"/>
            </p:cNvSpPr>
            <p:nvPr/>
          </p:nvSpPr>
          <p:spPr bwMode="auto">
            <a:xfrm>
              <a:off x="4930" y="354"/>
              <a:ext cx="57" cy="56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59" name="Oval 27"/>
            <p:cNvSpPr>
              <a:spLocks noChangeArrowheads="1"/>
            </p:cNvSpPr>
            <p:nvPr/>
          </p:nvSpPr>
          <p:spPr bwMode="auto">
            <a:xfrm>
              <a:off x="4642" y="681"/>
              <a:ext cx="57" cy="56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60" name="Oval 28"/>
            <p:cNvSpPr>
              <a:spLocks noChangeArrowheads="1"/>
            </p:cNvSpPr>
            <p:nvPr/>
          </p:nvSpPr>
          <p:spPr bwMode="auto">
            <a:xfrm>
              <a:off x="4671" y="1828"/>
              <a:ext cx="57" cy="56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61" name="Oval 29"/>
            <p:cNvSpPr>
              <a:spLocks noChangeArrowheads="1"/>
            </p:cNvSpPr>
            <p:nvPr/>
          </p:nvSpPr>
          <p:spPr bwMode="auto">
            <a:xfrm>
              <a:off x="4944" y="2131"/>
              <a:ext cx="57" cy="56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62" name="Oval 30"/>
            <p:cNvSpPr>
              <a:spLocks noChangeArrowheads="1"/>
            </p:cNvSpPr>
            <p:nvPr/>
          </p:nvSpPr>
          <p:spPr bwMode="auto">
            <a:xfrm>
              <a:off x="4474" y="917"/>
              <a:ext cx="57" cy="56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63" name="Oval 31"/>
            <p:cNvSpPr>
              <a:spLocks noChangeArrowheads="1"/>
            </p:cNvSpPr>
            <p:nvPr/>
          </p:nvSpPr>
          <p:spPr bwMode="auto">
            <a:xfrm>
              <a:off x="4407" y="1228"/>
              <a:ext cx="57" cy="56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64" name="Line 32"/>
            <p:cNvSpPr>
              <a:spLocks noChangeShapeType="1"/>
            </p:cNvSpPr>
            <p:nvPr/>
          </p:nvSpPr>
          <p:spPr bwMode="auto">
            <a:xfrm>
              <a:off x="4589" y="648"/>
              <a:ext cx="67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65" name="Line 33"/>
            <p:cNvSpPr>
              <a:spLocks noChangeShapeType="1"/>
            </p:cNvSpPr>
            <p:nvPr/>
          </p:nvSpPr>
          <p:spPr bwMode="auto">
            <a:xfrm>
              <a:off x="4882" y="331"/>
              <a:ext cx="67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66" name="Line 34"/>
            <p:cNvSpPr>
              <a:spLocks noChangeShapeType="1"/>
            </p:cNvSpPr>
            <p:nvPr/>
          </p:nvSpPr>
          <p:spPr bwMode="auto">
            <a:xfrm flipV="1">
              <a:off x="4627" y="1848"/>
              <a:ext cx="67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67" name="Line 35"/>
            <p:cNvSpPr>
              <a:spLocks noChangeShapeType="1"/>
            </p:cNvSpPr>
            <p:nvPr/>
          </p:nvSpPr>
          <p:spPr bwMode="auto">
            <a:xfrm flipV="1">
              <a:off x="4911" y="2155"/>
              <a:ext cx="67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668" name="Text Box 36"/>
            <p:cNvSpPr txBox="1">
              <a:spLocks noChangeArrowheads="1"/>
            </p:cNvSpPr>
            <p:nvPr/>
          </p:nvSpPr>
          <p:spPr bwMode="auto">
            <a:xfrm>
              <a:off x="4147" y="825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L</a:t>
              </a:r>
            </a:p>
          </p:txBody>
        </p:sp>
      </p:grpSp>
      <p:sp>
        <p:nvSpPr>
          <p:cNvPr id="1733669" name="Text Box 37"/>
          <p:cNvSpPr txBox="1">
            <a:spLocks noChangeArrowheads="1"/>
          </p:cNvSpPr>
          <p:nvPr/>
        </p:nvSpPr>
        <p:spPr bwMode="auto">
          <a:xfrm>
            <a:off x="0" y="4648200"/>
            <a:ext cx="900906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For both magnets, L </a:t>
            </a:r>
            <a:r>
              <a:rPr lang="en-US" sz="2000">
                <a:sym typeface="Symbol" charset="2"/>
              </a:rPr>
              <a:t></a:t>
            </a:r>
            <a:r>
              <a:rPr lang="en-US" sz="2000"/>
              <a:t> 80 cm, </a:t>
            </a:r>
            <a:br>
              <a:rPr lang="en-US" sz="2000"/>
            </a:br>
            <a:r>
              <a:rPr lang="en-US" sz="2000"/>
              <a:t>but in the permanent magnet B is 5 times smaller</a:t>
            </a:r>
            <a:br>
              <a:rPr lang="en-US" sz="2000"/>
            </a:br>
            <a:r>
              <a:rPr lang="en-US" b="0">
                <a:solidFill>
                  <a:srgbClr val="0000FF"/>
                </a:solidFill>
              </a:rPr>
              <a:t>to maintain the same </a:t>
            </a:r>
            <a:r>
              <a:rPr lang="el-GR" b="0">
                <a:solidFill>
                  <a:srgbClr val="FF3300"/>
                </a:solidFill>
              </a:rPr>
              <a:t>Δ</a:t>
            </a:r>
            <a:r>
              <a:rPr lang="en-US" b="0">
                <a:solidFill>
                  <a:srgbClr val="FF3300"/>
                </a:solidFill>
              </a:rPr>
              <a:t>p/p </a:t>
            </a:r>
            <a:r>
              <a:rPr lang="en-US" b="0">
                <a:solidFill>
                  <a:srgbClr val="0000FF"/>
                </a:solidFill>
              </a:rPr>
              <a:t>we increase L1 from </a:t>
            </a:r>
            <a:r>
              <a:rPr lang="en-US">
                <a:solidFill>
                  <a:srgbClr val="FF3300"/>
                </a:solidFill>
                <a:sym typeface="Symbol" charset="2"/>
              </a:rPr>
              <a:t></a:t>
            </a:r>
            <a:r>
              <a:rPr lang="en-US" b="0">
                <a:solidFill>
                  <a:srgbClr val="FF3300"/>
                </a:solidFill>
              </a:rPr>
              <a:t>15 cm</a:t>
            </a:r>
            <a:r>
              <a:rPr lang="en-US" b="0">
                <a:solidFill>
                  <a:srgbClr val="0000FF"/>
                </a:solidFill>
              </a:rPr>
              <a:t> </a:t>
            </a:r>
            <a:br>
              <a:rPr lang="en-US" b="0">
                <a:solidFill>
                  <a:srgbClr val="0000FF"/>
                </a:solidFill>
              </a:rPr>
            </a:br>
            <a:r>
              <a:rPr lang="en-US" b="0">
                <a:solidFill>
                  <a:srgbClr val="0000FF"/>
                </a:solidFill>
              </a:rPr>
              <a:t>(Superconducting Magnet) to </a:t>
            </a:r>
            <a:r>
              <a:rPr lang="en-US">
                <a:solidFill>
                  <a:srgbClr val="FF3300"/>
                </a:solidFill>
                <a:sym typeface="Symbol" charset="2"/>
              </a:rPr>
              <a:t></a:t>
            </a:r>
            <a:r>
              <a:rPr lang="en-US" b="0">
                <a:solidFill>
                  <a:srgbClr val="FF3300"/>
                </a:solidFill>
              </a:rPr>
              <a:t>125 cm</a:t>
            </a:r>
            <a:r>
              <a:rPr lang="en-US" b="0">
                <a:solidFill>
                  <a:srgbClr val="0000FF"/>
                </a:solidFill>
              </a:rPr>
              <a:t> (permanent magnet)</a:t>
            </a:r>
            <a:endParaRPr lang="en-US" sz="1800"/>
          </a:p>
        </p:txBody>
      </p:sp>
      <p:sp>
        <p:nvSpPr>
          <p:cNvPr id="1733674" name="Rectangle 42"/>
          <p:cNvSpPr>
            <a:spLocks noChangeArrowheads="1"/>
          </p:cNvSpPr>
          <p:nvPr/>
        </p:nvSpPr>
        <p:spPr bwMode="auto">
          <a:xfrm>
            <a:off x="0" y="531813"/>
            <a:ext cx="8982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FF"/>
                </a:solidFill>
              </a:rPr>
              <a:t>The momentum resolution (</a:t>
            </a:r>
            <a:r>
              <a:rPr lang="el-GR" sz="2000">
                <a:solidFill>
                  <a:srgbClr val="0000FF"/>
                </a:solidFill>
              </a:rPr>
              <a:t>Δ</a:t>
            </a:r>
            <a:r>
              <a:rPr lang="en-US" sz="2000">
                <a:solidFill>
                  <a:srgbClr val="0000FF"/>
                </a:solidFill>
              </a:rPr>
              <a:t>p/p) is the sum of two contributions: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182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1008638"/>
            <a:ext cx="7581900" cy="54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1827" name="TextBox 6"/>
          <p:cNvSpPr txBox="1">
            <a:spLocks noChangeArrowheads="1"/>
          </p:cNvSpPr>
          <p:nvPr/>
        </p:nvSpPr>
        <p:spPr bwMode="auto">
          <a:xfrm rot="-5400000">
            <a:off x="-582612" y="2924175"/>
            <a:ext cx="2201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1800" b="0">
                <a:solidFill>
                  <a:schemeClr val="tx1"/>
                </a:solidFill>
                <a:latin typeface="Calibri" charset="0"/>
              </a:rPr>
              <a:t>Budget Per Year ($k)</a:t>
            </a:r>
          </a:p>
        </p:txBody>
      </p:sp>
      <p:sp>
        <p:nvSpPr>
          <p:cNvPr id="2381828" name="TextBox 8"/>
          <p:cNvSpPr txBox="1">
            <a:spLocks noChangeArrowheads="1"/>
          </p:cNvSpPr>
          <p:nvPr/>
        </p:nvSpPr>
        <p:spPr bwMode="auto">
          <a:xfrm>
            <a:off x="6164263" y="3286125"/>
            <a:ext cx="2073275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 eaLnBrk="1" hangingPunct="1"/>
            <a:r>
              <a:rPr lang="en-US" sz="1800" b="0">
                <a:solidFill>
                  <a:schemeClr val="tx1"/>
                </a:solidFill>
                <a:latin typeface="Calibri" charset="0"/>
              </a:rPr>
              <a:t>Total NASA Budget from 1995-2020 is $104,157,000*</a:t>
            </a:r>
          </a:p>
        </p:txBody>
      </p:sp>
      <p:sp>
        <p:nvSpPr>
          <p:cNvPr id="2381829" name="TextBox 9"/>
          <p:cNvSpPr txBox="1">
            <a:spLocks noChangeArrowheads="1"/>
          </p:cNvSpPr>
          <p:nvPr/>
        </p:nvSpPr>
        <p:spPr bwMode="auto">
          <a:xfrm>
            <a:off x="909638" y="6534150"/>
            <a:ext cx="74914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1200" b="0">
                <a:solidFill>
                  <a:schemeClr val="tx1"/>
                </a:solidFill>
                <a:latin typeface="Calibri" charset="0"/>
              </a:rPr>
              <a:t>* Budget does not include launch costs</a:t>
            </a:r>
          </a:p>
        </p:txBody>
      </p:sp>
      <p:sp>
        <p:nvSpPr>
          <p:cNvPr id="2381830" name="TextBox 10"/>
          <p:cNvSpPr txBox="1">
            <a:spLocks noChangeArrowheads="1"/>
          </p:cNvSpPr>
          <p:nvPr/>
        </p:nvSpPr>
        <p:spPr bwMode="auto">
          <a:xfrm>
            <a:off x="1801813" y="1230312"/>
            <a:ext cx="6046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en-US" sz="1800" b="0" dirty="0">
                <a:solidFill>
                  <a:schemeClr val="tx1"/>
                </a:solidFill>
                <a:latin typeface="Calibri" charset="0"/>
              </a:rPr>
              <a:t>NASA AMS Project Office Budgets for AMS-01 and AMS-02</a:t>
            </a:r>
          </a:p>
        </p:txBody>
      </p:sp>
      <p:sp>
        <p:nvSpPr>
          <p:cNvPr id="2381831" name="Text Box 7"/>
          <p:cNvSpPr txBox="1">
            <a:spLocks noChangeArrowheads="1"/>
          </p:cNvSpPr>
          <p:nvPr/>
        </p:nvSpPr>
        <p:spPr bwMode="auto">
          <a:xfrm>
            <a:off x="1285875" y="571500"/>
            <a:ext cx="7458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Long term support from NASA already planned.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9144000" cy="685800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AMS Vacuum Cases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405379" name="Picture 3" descr="DSC_0759"/>
          <p:cNvPicPr>
            <a:picLocks noChangeAspect="1" noChangeArrowheads="1"/>
          </p:cNvPicPr>
          <p:nvPr/>
        </p:nvPicPr>
        <p:blipFill>
          <a:blip r:embed="rId2"/>
          <a:srcRect t="3751"/>
          <a:stretch>
            <a:fillRect/>
          </a:stretch>
        </p:blipFill>
        <p:spPr bwMode="auto">
          <a:xfrm>
            <a:off x="0" y="990600"/>
            <a:ext cx="916781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Calibri Bold" pitchFamily="112" charset="0"/>
                <a:ea typeface="ＭＳ Ｐゴシック" charset="-128"/>
                <a:cs typeface="ＭＳ Ｐゴシック" charset="-128"/>
              </a:rPr>
              <a:t>Independent Alignment Systems of the AMS Tracker Planes</a:t>
            </a:r>
            <a:endParaRPr lang="en-US" sz="3600" dirty="0">
              <a:solidFill>
                <a:srgbClr val="0000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25" y="2324100"/>
            <a:ext cx="8982075" cy="34671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>
                <a:solidFill>
                  <a:srgbClr val="0000FF"/>
                </a:solidFill>
                <a:latin typeface="Calibri Bold" pitchFamily="112" charset="0"/>
                <a:ea typeface="ＭＳ Ｐゴシック" charset="-128"/>
                <a:cs typeface="ＭＳ Ｐゴシック" charset="-128"/>
              </a:rPr>
              <a:t>Alignment  with  CERN Test beam on 7-14 Aug 2010 using the highest energy protons (400 GeV).</a:t>
            </a:r>
          </a:p>
          <a:p>
            <a:pPr marL="457200" indent="-457200">
              <a:lnSpc>
                <a:spcPct val="70000"/>
              </a:lnSpc>
              <a:buFontTx/>
              <a:buNone/>
            </a:pPr>
            <a:endParaRPr lang="en-US">
              <a:solidFill>
                <a:srgbClr val="0000FF"/>
              </a:solidFill>
              <a:latin typeface="Calibri Bold" pitchFamily="112" charset="0"/>
              <a:ea typeface="ＭＳ Ｐゴシック" charset="-128"/>
              <a:cs typeface="ＭＳ Ｐゴシック" charset="-128"/>
            </a:endParaRPr>
          </a:p>
          <a:p>
            <a:pPr marL="457200" indent="-457200">
              <a:buFontTx/>
              <a:buNone/>
            </a:pPr>
            <a:r>
              <a:rPr lang="en-US">
                <a:solidFill>
                  <a:srgbClr val="0000FF"/>
                </a:solidFill>
                <a:latin typeface="Calibri Bold" pitchFamily="112" charset="0"/>
                <a:ea typeface="ＭＳ Ｐゴシック" charset="-128"/>
                <a:cs typeface="ＭＳ Ｐゴシック" charset="-128"/>
              </a:rPr>
              <a:t>2. Alignment  with 10,000 cosmic rays every minute in every orbit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210" name="Picture 2" descr="P3ams02_pm_2010b"/>
          <p:cNvPicPr>
            <a:picLocks noChangeAspect="1" noChangeArrowheads="1"/>
          </p:cNvPicPr>
          <p:nvPr/>
        </p:nvPicPr>
        <p:blipFill>
          <a:blip r:embed="rId2"/>
          <a:srcRect r="54601"/>
          <a:stretch>
            <a:fillRect/>
          </a:stretch>
        </p:blipFill>
        <p:spPr bwMode="auto">
          <a:xfrm>
            <a:off x="919163" y="1620838"/>
            <a:ext cx="3729037" cy="3889375"/>
          </a:xfrm>
          <a:prstGeom prst="rect">
            <a:avLst/>
          </a:prstGeom>
          <a:noFill/>
        </p:spPr>
      </p:pic>
      <p:pic>
        <p:nvPicPr>
          <p:cNvPr id="734211" name="Picture 3" descr="P3ams02_pm_2010b"/>
          <p:cNvPicPr>
            <a:picLocks noChangeAspect="1" noChangeArrowheads="1"/>
          </p:cNvPicPr>
          <p:nvPr/>
        </p:nvPicPr>
        <p:blipFill>
          <a:blip r:embed="rId2"/>
          <a:srcRect l="54332"/>
          <a:stretch>
            <a:fillRect/>
          </a:stretch>
        </p:blipFill>
        <p:spPr bwMode="auto">
          <a:xfrm>
            <a:off x="5235575" y="1628775"/>
            <a:ext cx="3719513" cy="3857625"/>
          </a:xfrm>
          <a:prstGeom prst="rect">
            <a:avLst/>
          </a:prstGeom>
          <a:noFill/>
        </p:spPr>
      </p:pic>
      <p:sp>
        <p:nvSpPr>
          <p:cNvPr id="734212" name="Text Box 4"/>
          <p:cNvSpPr txBox="1">
            <a:spLocks noChangeArrowheads="1"/>
          </p:cNvSpPr>
          <p:nvPr/>
        </p:nvSpPr>
        <p:spPr bwMode="auto">
          <a:xfrm>
            <a:off x="5156200" y="55499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734213" name="Text Box 5"/>
          <p:cNvSpPr txBox="1">
            <a:spLocks noChangeArrowheads="1"/>
          </p:cNvSpPr>
          <p:nvPr/>
        </p:nvSpPr>
        <p:spPr bwMode="auto">
          <a:xfrm>
            <a:off x="5949950" y="5549900"/>
            <a:ext cx="382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734214" name="Text Box 6"/>
          <p:cNvSpPr txBox="1">
            <a:spLocks noChangeArrowheads="1"/>
          </p:cNvSpPr>
          <p:nvPr/>
        </p:nvSpPr>
        <p:spPr bwMode="auto">
          <a:xfrm>
            <a:off x="6770688" y="5549900"/>
            <a:ext cx="382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734215" name="Text Box 7"/>
          <p:cNvSpPr txBox="1">
            <a:spLocks noChangeArrowheads="1"/>
          </p:cNvSpPr>
          <p:nvPr/>
        </p:nvSpPr>
        <p:spPr bwMode="auto">
          <a:xfrm>
            <a:off x="7546975" y="5549900"/>
            <a:ext cx="382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734216" name="Text Box 8"/>
          <p:cNvSpPr txBox="1">
            <a:spLocks noChangeArrowheads="1"/>
          </p:cNvSpPr>
          <p:nvPr/>
        </p:nvSpPr>
        <p:spPr bwMode="auto">
          <a:xfrm>
            <a:off x="8378825" y="5549900"/>
            <a:ext cx="382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734217" name="Text Box 9"/>
          <p:cNvSpPr txBox="1">
            <a:spLocks noChangeArrowheads="1"/>
          </p:cNvSpPr>
          <p:nvPr/>
        </p:nvSpPr>
        <p:spPr bwMode="auto">
          <a:xfrm>
            <a:off x="6648450" y="5805488"/>
            <a:ext cx="1211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100B2"/>
                </a:solidFill>
              </a:rPr>
              <a:t>Time (min)</a:t>
            </a:r>
          </a:p>
        </p:txBody>
      </p:sp>
      <p:sp>
        <p:nvSpPr>
          <p:cNvPr id="734218" name="Text Box 10"/>
          <p:cNvSpPr txBox="1">
            <a:spLocks noChangeArrowheads="1"/>
          </p:cNvSpPr>
          <p:nvPr/>
        </p:nvSpPr>
        <p:spPr bwMode="auto">
          <a:xfrm rot="-5400000">
            <a:off x="-1265237" y="3349625"/>
            <a:ext cx="3124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100B2"/>
                </a:solidFill>
              </a:rPr>
              <a:t>Plane Thermal Movement (</a:t>
            </a:r>
            <a:r>
              <a:rPr lang="en-US" sz="1600">
                <a:solidFill>
                  <a:srgbClr val="0100B2"/>
                </a:solidFill>
                <a:latin typeface="Symbol" charset="2"/>
                <a:sym typeface="Symbol" charset="2"/>
              </a:rPr>
              <a:t></a:t>
            </a:r>
            <a:r>
              <a:rPr lang="en-US" sz="1600">
                <a:solidFill>
                  <a:srgbClr val="0100B2"/>
                </a:solidFill>
              </a:rPr>
              <a:t>m)</a:t>
            </a:r>
          </a:p>
        </p:txBody>
      </p:sp>
      <p:sp>
        <p:nvSpPr>
          <p:cNvPr id="734220" name="Text Box 12"/>
          <p:cNvSpPr txBox="1">
            <a:spLocks noChangeArrowheads="1"/>
          </p:cNvSpPr>
          <p:nvPr/>
        </p:nvSpPr>
        <p:spPr bwMode="auto">
          <a:xfrm>
            <a:off x="615950" y="55499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734221" name="Text Box 13"/>
          <p:cNvSpPr txBox="1">
            <a:spLocks noChangeArrowheads="1"/>
          </p:cNvSpPr>
          <p:nvPr/>
        </p:nvSpPr>
        <p:spPr bwMode="auto">
          <a:xfrm>
            <a:off x="1509713" y="5549900"/>
            <a:ext cx="382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734222" name="Text Box 14"/>
          <p:cNvSpPr txBox="1">
            <a:spLocks noChangeArrowheads="1"/>
          </p:cNvSpPr>
          <p:nvPr/>
        </p:nvSpPr>
        <p:spPr bwMode="auto">
          <a:xfrm>
            <a:off x="2330450" y="5549900"/>
            <a:ext cx="382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734223" name="Text Box 15"/>
          <p:cNvSpPr txBox="1">
            <a:spLocks noChangeArrowheads="1"/>
          </p:cNvSpPr>
          <p:nvPr/>
        </p:nvSpPr>
        <p:spPr bwMode="auto">
          <a:xfrm>
            <a:off x="3106738" y="5549900"/>
            <a:ext cx="382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734224" name="Text Box 16"/>
          <p:cNvSpPr txBox="1">
            <a:spLocks noChangeArrowheads="1"/>
          </p:cNvSpPr>
          <p:nvPr/>
        </p:nvSpPr>
        <p:spPr bwMode="auto">
          <a:xfrm>
            <a:off x="3938588" y="5549900"/>
            <a:ext cx="382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734225" name="Text Box 17"/>
          <p:cNvSpPr txBox="1">
            <a:spLocks noChangeArrowheads="1"/>
          </p:cNvSpPr>
          <p:nvPr/>
        </p:nvSpPr>
        <p:spPr bwMode="auto">
          <a:xfrm>
            <a:off x="2220913" y="5805488"/>
            <a:ext cx="1211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100B2"/>
                </a:solidFill>
              </a:rPr>
              <a:t>Time (min)</a:t>
            </a:r>
          </a:p>
        </p:txBody>
      </p:sp>
      <p:sp>
        <p:nvSpPr>
          <p:cNvPr id="734226" name="Text Box 18"/>
          <p:cNvSpPr txBox="1">
            <a:spLocks noChangeArrowheads="1"/>
          </p:cNvSpPr>
          <p:nvPr/>
        </p:nvSpPr>
        <p:spPr bwMode="auto">
          <a:xfrm rot="-5400000">
            <a:off x="3241675" y="3376613"/>
            <a:ext cx="3124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100B2"/>
                </a:solidFill>
              </a:rPr>
              <a:t>Plane Thermal Movement (</a:t>
            </a:r>
            <a:r>
              <a:rPr lang="en-US" sz="1600">
                <a:solidFill>
                  <a:srgbClr val="0100B2"/>
                </a:solidFill>
                <a:latin typeface="Symbol" charset="2"/>
                <a:sym typeface="Symbol" charset="2"/>
              </a:rPr>
              <a:t></a:t>
            </a:r>
            <a:r>
              <a:rPr lang="en-US" sz="1600">
                <a:solidFill>
                  <a:srgbClr val="0100B2"/>
                </a:solidFill>
              </a:rPr>
              <a:t>m)</a:t>
            </a:r>
          </a:p>
        </p:txBody>
      </p:sp>
      <p:sp>
        <p:nvSpPr>
          <p:cNvPr id="734227" name="Text Box 19"/>
          <p:cNvSpPr txBox="1">
            <a:spLocks noChangeArrowheads="1"/>
          </p:cNvSpPr>
          <p:nvPr/>
        </p:nvSpPr>
        <p:spPr bwMode="auto">
          <a:xfrm>
            <a:off x="409575" y="1481138"/>
            <a:ext cx="579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1200</a:t>
            </a:r>
          </a:p>
        </p:txBody>
      </p:sp>
      <p:sp>
        <p:nvSpPr>
          <p:cNvPr id="734228" name="Text Box 20"/>
          <p:cNvSpPr txBox="1">
            <a:spLocks noChangeArrowheads="1"/>
          </p:cNvSpPr>
          <p:nvPr/>
        </p:nvSpPr>
        <p:spPr bwMode="auto">
          <a:xfrm>
            <a:off x="522288" y="4718050"/>
            <a:ext cx="48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200</a:t>
            </a:r>
          </a:p>
        </p:txBody>
      </p:sp>
      <p:sp>
        <p:nvSpPr>
          <p:cNvPr id="734229" name="Text Box 21"/>
          <p:cNvSpPr txBox="1">
            <a:spLocks noChangeArrowheads="1"/>
          </p:cNvSpPr>
          <p:nvPr/>
        </p:nvSpPr>
        <p:spPr bwMode="auto">
          <a:xfrm>
            <a:off x="530225" y="4067175"/>
            <a:ext cx="481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400</a:t>
            </a:r>
          </a:p>
        </p:txBody>
      </p:sp>
      <p:sp>
        <p:nvSpPr>
          <p:cNvPr id="734230" name="Text Box 22"/>
          <p:cNvSpPr txBox="1">
            <a:spLocks noChangeArrowheads="1"/>
          </p:cNvSpPr>
          <p:nvPr/>
        </p:nvSpPr>
        <p:spPr bwMode="auto">
          <a:xfrm>
            <a:off x="533400" y="3416300"/>
            <a:ext cx="481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600</a:t>
            </a:r>
          </a:p>
        </p:txBody>
      </p:sp>
      <p:sp>
        <p:nvSpPr>
          <p:cNvPr id="734231" name="Text Box 23"/>
          <p:cNvSpPr txBox="1">
            <a:spLocks noChangeArrowheads="1"/>
          </p:cNvSpPr>
          <p:nvPr/>
        </p:nvSpPr>
        <p:spPr bwMode="auto">
          <a:xfrm>
            <a:off x="536575" y="2774950"/>
            <a:ext cx="481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800</a:t>
            </a:r>
          </a:p>
        </p:txBody>
      </p:sp>
      <p:sp>
        <p:nvSpPr>
          <p:cNvPr id="734232" name="Text Box 24"/>
          <p:cNvSpPr txBox="1">
            <a:spLocks noChangeArrowheads="1"/>
          </p:cNvSpPr>
          <p:nvPr/>
        </p:nvSpPr>
        <p:spPr bwMode="auto">
          <a:xfrm>
            <a:off x="428625" y="2124075"/>
            <a:ext cx="579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1000</a:t>
            </a:r>
          </a:p>
        </p:txBody>
      </p:sp>
      <p:sp>
        <p:nvSpPr>
          <p:cNvPr id="734233" name="Text Box 25"/>
          <p:cNvSpPr txBox="1">
            <a:spLocks noChangeArrowheads="1"/>
          </p:cNvSpPr>
          <p:nvPr/>
        </p:nvSpPr>
        <p:spPr bwMode="auto">
          <a:xfrm>
            <a:off x="4826000" y="1481138"/>
            <a:ext cx="579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1200</a:t>
            </a:r>
          </a:p>
        </p:txBody>
      </p:sp>
      <p:sp>
        <p:nvSpPr>
          <p:cNvPr id="734234" name="Text Box 26"/>
          <p:cNvSpPr txBox="1">
            <a:spLocks noChangeArrowheads="1"/>
          </p:cNvSpPr>
          <p:nvPr/>
        </p:nvSpPr>
        <p:spPr bwMode="auto">
          <a:xfrm>
            <a:off x="4943475" y="4718050"/>
            <a:ext cx="481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200</a:t>
            </a:r>
          </a:p>
        </p:txBody>
      </p:sp>
      <p:sp>
        <p:nvSpPr>
          <p:cNvPr id="734235" name="Text Box 27"/>
          <p:cNvSpPr txBox="1">
            <a:spLocks noChangeArrowheads="1"/>
          </p:cNvSpPr>
          <p:nvPr/>
        </p:nvSpPr>
        <p:spPr bwMode="auto">
          <a:xfrm>
            <a:off x="4951413" y="4067175"/>
            <a:ext cx="48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400</a:t>
            </a:r>
          </a:p>
        </p:txBody>
      </p:sp>
      <p:sp>
        <p:nvSpPr>
          <p:cNvPr id="734236" name="Text Box 28"/>
          <p:cNvSpPr txBox="1">
            <a:spLocks noChangeArrowheads="1"/>
          </p:cNvSpPr>
          <p:nvPr/>
        </p:nvSpPr>
        <p:spPr bwMode="auto">
          <a:xfrm>
            <a:off x="4954588" y="3416300"/>
            <a:ext cx="48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600</a:t>
            </a:r>
          </a:p>
        </p:txBody>
      </p:sp>
      <p:sp>
        <p:nvSpPr>
          <p:cNvPr id="734237" name="Text Box 29"/>
          <p:cNvSpPr txBox="1">
            <a:spLocks noChangeArrowheads="1"/>
          </p:cNvSpPr>
          <p:nvPr/>
        </p:nvSpPr>
        <p:spPr bwMode="auto">
          <a:xfrm>
            <a:off x="4957763" y="2774950"/>
            <a:ext cx="48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800</a:t>
            </a:r>
          </a:p>
        </p:txBody>
      </p:sp>
      <p:sp>
        <p:nvSpPr>
          <p:cNvPr id="734238" name="Text Box 30"/>
          <p:cNvSpPr txBox="1">
            <a:spLocks noChangeArrowheads="1"/>
          </p:cNvSpPr>
          <p:nvPr/>
        </p:nvSpPr>
        <p:spPr bwMode="auto">
          <a:xfrm>
            <a:off x="4845050" y="2124075"/>
            <a:ext cx="579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1000</a:t>
            </a:r>
          </a:p>
        </p:txBody>
      </p:sp>
      <p:sp>
        <p:nvSpPr>
          <p:cNvPr id="734239" name="Oval 31"/>
          <p:cNvSpPr>
            <a:spLocks noChangeArrowheads="1"/>
          </p:cNvSpPr>
          <p:nvPr/>
        </p:nvSpPr>
        <p:spPr bwMode="auto">
          <a:xfrm>
            <a:off x="1055688" y="1763713"/>
            <a:ext cx="123825" cy="1238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4240" name="Line 32"/>
          <p:cNvSpPr>
            <a:spLocks noChangeShapeType="1"/>
          </p:cNvSpPr>
          <p:nvPr/>
        </p:nvSpPr>
        <p:spPr bwMode="auto">
          <a:xfrm>
            <a:off x="1033463" y="2112963"/>
            <a:ext cx="258762" cy="0"/>
          </a:xfrm>
          <a:prstGeom prst="line">
            <a:avLst/>
          </a:prstGeom>
          <a:noFill/>
          <a:ln w="28575">
            <a:solidFill>
              <a:srgbClr val="007A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4241" name="Text Box 33"/>
          <p:cNvSpPr txBox="1">
            <a:spLocks noChangeArrowheads="1"/>
          </p:cNvSpPr>
          <p:nvPr/>
        </p:nvSpPr>
        <p:spPr bwMode="auto">
          <a:xfrm>
            <a:off x="1246188" y="1639888"/>
            <a:ext cx="31734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0">
                <a:solidFill>
                  <a:schemeClr val="tx1"/>
                </a:solidFill>
              </a:rPr>
              <a:t>1 Minute Thermal Movement measurements</a:t>
            </a:r>
          </a:p>
        </p:txBody>
      </p:sp>
      <p:sp>
        <p:nvSpPr>
          <p:cNvPr id="734242" name="Text Box 34"/>
          <p:cNvSpPr txBox="1">
            <a:spLocks noChangeArrowheads="1"/>
          </p:cNvSpPr>
          <p:nvPr/>
        </p:nvSpPr>
        <p:spPr bwMode="auto">
          <a:xfrm>
            <a:off x="1374775" y="1920875"/>
            <a:ext cx="2954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0">
                <a:solidFill>
                  <a:srgbClr val="007AFF"/>
                </a:solidFill>
              </a:rPr>
              <a:t>Simulated Top Plane Thermal Movement</a:t>
            </a:r>
          </a:p>
        </p:txBody>
      </p:sp>
      <p:sp>
        <p:nvSpPr>
          <p:cNvPr id="734243" name="Oval 35"/>
          <p:cNvSpPr>
            <a:spLocks noChangeArrowheads="1"/>
          </p:cNvSpPr>
          <p:nvPr/>
        </p:nvSpPr>
        <p:spPr bwMode="auto">
          <a:xfrm>
            <a:off x="5461000" y="1763713"/>
            <a:ext cx="123825" cy="1238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4244" name="Line 36"/>
          <p:cNvSpPr>
            <a:spLocks noChangeShapeType="1"/>
          </p:cNvSpPr>
          <p:nvPr/>
        </p:nvSpPr>
        <p:spPr bwMode="auto">
          <a:xfrm>
            <a:off x="5438775" y="2112963"/>
            <a:ext cx="258763" cy="0"/>
          </a:xfrm>
          <a:prstGeom prst="line">
            <a:avLst/>
          </a:prstGeom>
          <a:noFill/>
          <a:ln w="28575">
            <a:solidFill>
              <a:srgbClr val="007A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4245" name="Text Box 37"/>
          <p:cNvSpPr txBox="1">
            <a:spLocks noChangeArrowheads="1"/>
          </p:cNvSpPr>
          <p:nvPr/>
        </p:nvSpPr>
        <p:spPr bwMode="auto">
          <a:xfrm>
            <a:off x="5651500" y="1639888"/>
            <a:ext cx="31734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0">
                <a:solidFill>
                  <a:schemeClr val="tx1"/>
                </a:solidFill>
              </a:rPr>
              <a:t>1 Minute Thermal Movement measurements</a:t>
            </a:r>
          </a:p>
        </p:txBody>
      </p:sp>
      <p:sp>
        <p:nvSpPr>
          <p:cNvPr id="734246" name="Text Box 38"/>
          <p:cNvSpPr txBox="1">
            <a:spLocks noChangeArrowheads="1"/>
          </p:cNvSpPr>
          <p:nvPr/>
        </p:nvSpPr>
        <p:spPr bwMode="auto">
          <a:xfrm>
            <a:off x="5672138" y="1920875"/>
            <a:ext cx="31734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0">
                <a:solidFill>
                  <a:srgbClr val="007AFF"/>
                </a:solidFill>
              </a:rPr>
              <a:t>Simulated Bottom Plane Thermal Movement</a:t>
            </a:r>
          </a:p>
        </p:txBody>
      </p:sp>
      <p:sp>
        <p:nvSpPr>
          <p:cNvPr id="734247" name="Rectangle 39"/>
          <p:cNvSpPr>
            <a:spLocks noChangeArrowheads="1"/>
          </p:cNvSpPr>
          <p:nvPr/>
        </p:nvSpPr>
        <p:spPr bwMode="auto">
          <a:xfrm>
            <a:off x="276225" y="777875"/>
            <a:ext cx="61134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External Plane Alignment with Cosmic Rays</a:t>
            </a:r>
            <a:br>
              <a:rPr lang="en-US" b="0" dirty="0">
                <a:solidFill>
                  <a:srgbClr val="0000FF"/>
                </a:solidFill>
              </a:rPr>
            </a:br>
            <a:endParaRPr lang="en-US" b="0" dirty="0">
              <a:solidFill>
                <a:srgbClr val="0000FF"/>
              </a:solidFill>
            </a:endParaRPr>
          </a:p>
        </p:txBody>
      </p:sp>
      <p:sp>
        <p:nvSpPr>
          <p:cNvPr id="734248" name="Rectangle 40"/>
          <p:cNvSpPr>
            <a:spLocks noChangeArrowheads="1"/>
          </p:cNvSpPr>
          <p:nvPr/>
        </p:nvSpPr>
        <p:spPr bwMode="auto">
          <a:xfrm>
            <a:off x="6400800" y="768350"/>
            <a:ext cx="295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Minute by Minute</a:t>
            </a:r>
          </a:p>
        </p:txBody>
      </p:sp>
      <p:sp>
        <p:nvSpPr>
          <p:cNvPr id="734249" name="Text Box 41"/>
          <p:cNvSpPr txBox="1">
            <a:spLocks noChangeArrowheads="1"/>
          </p:cNvSpPr>
          <p:nvPr/>
        </p:nvSpPr>
        <p:spPr bwMode="auto">
          <a:xfrm>
            <a:off x="993775" y="2127250"/>
            <a:ext cx="5318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/>
              <a:t>1 mm</a:t>
            </a:r>
          </a:p>
        </p:txBody>
      </p:sp>
      <p:sp>
        <p:nvSpPr>
          <p:cNvPr id="734250" name="Text Box 42"/>
          <p:cNvSpPr txBox="1">
            <a:spLocks noChangeArrowheads="1"/>
          </p:cNvSpPr>
          <p:nvPr/>
        </p:nvSpPr>
        <p:spPr bwMode="auto">
          <a:xfrm>
            <a:off x="5451475" y="2136775"/>
            <a:ext cx="5318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/>
              <a:t>1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0994" name="Picture 2" descr="y04K513AMShal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905000"/>
            <a:ext cx="3112373" cy="400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00998" name="Text Box 6"/>
          <p:cNvSpPr txBox="1">
            <a:spLocks noChangeArrowheads="1"/>
          </p:cNvSpPr>
          <p:nvPr/>
        </p:nvSpPr>
        <p:spPr bwMode="auto">
          <a:xfrm rot="250226">
            <a:off x="4174281" y="4667422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Helvetica" charset="0"/>
              </a:rPr>
              <a:t>TOF</a:t>
            </a:r>
          </a:p>
        </p:txBody>
      </p:sp>
      <p:sp>
        <p:nvSpPr>
          <p:cNvPr id="2901015" name="TextBox 40"/>
          <p:cNvSpPr txBox="1">
            <a:spLocks noChangeArrowheads="1"/>
          </p:cNvSpPr>
          <p:nvPr/>
        </p:nvSpPr>
        <p:spPr bwMode="auto">
          <a:xfrm>
            <a:off x="9047163" y="6661150"/>
            <a:ext cx="841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/>
            <a:fld id="{713F29AC-B819-D345-84D0-3F279557BC9A}" type="slidenum">
              <a:rPr lang="en-US" sz="1200" b="0">
                <a:solidFill>
                  <a:schemeClr val="tx1"/>
                </a:solidFill>
              </a:rPr>
              <a:pPr algn="r"/>
              <a:t>3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2901032" name="Text Box 15"/>
          <p:cNvSpPr txBox="1">
            <a:spLocks noChangeArrowheads="1"/>
          </p:cNvSpPr>
          <p:nvPr/>
        </p:nvSpPr>
        <p:spPr bwMode="auto">
          <a:xfrm>
            <a:off x="2514600" y="6005988"/>
            <a:ext cx="4062413" cy="5911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45720" rIns="45720" anchor="ctr" anchorCtr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95000"/>
              </a:lnSpc>
            </a:pPr>
            <a:r>
              <a:rPr lang="en-US" sz="2000" i="1" dirty="0" err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en-US" sz="1800" i="1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Z, E</a:t>
            </a:r>
            <a:r>
              <a:rPr lang="en-US" sz="1400" i="1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are measured independently </a:t>
            </a:r>
            <a:r>
              <a:rPr lang="en-US" sz="14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from</a:t>
            </a:r>
            <a:r>
              <a:rPr lang="en-US" sz="1400" i="1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4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Tracker</a:t>
            </a:r>
            <a:r>
              <a:rPr lang="en-US" sz="1400" i="1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RICH, TOF  and ECAL</a:t>
            </a:r>
            <a:endParaRPr lang="en-US" sz="1400" i="1" dirty="0">
              <a:solidFill>
                <a:srgbClr val="333399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901033" name="Rectangle 41"/>
          <p:cNvSpPr>
            <a:spLocks noChangeArrowheads="1"/>
          </p:cNvSpPr>
          <p:nvPr/>
        </p:nvSpPr>
        <p:spPr bwMode="auto">
          <a:xfrm>
            <a:off x="1447800" y="533400"/>
            <a:ext cx="784860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AMS-02 with Superconducting Magnet</a:t>
            </a:r>
            <a:endParaRPr lang="en-US" sz="2800" dirty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901010" name="Line 21"/>
          <p:cNvSpPr>
            <a:spLocks noChangeShapeType="1"/>
          </p:cNvSpPr>
          <p:nvPr/>
        </p:nvSpPr>
        <p:spPr bwMode="auto">
          <a:xfrm>
            <a:off x="2205038" y="5634038"/>
            <a:ext cx="1798637" cy="144462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01001" name="Text Box 9"/>
          <p:cNvSpPr txBox="1">
            <a:spLocks noChangeArrowheads="1"/>
          </p:cNvSpPr>
          <p:nvPr/>
        </p:nvSpPr>
        <p:spPr bwMode="auto">
          <a:xfrm rot="-5400000">
            <a:off x="4610101" y="3884613"/>
            <a:ext cx="11239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Helvetica" charset="0"/>
              </a:rPr>
              <a:t>Superconducting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  <a:latin typeface="Helvetica" charset="0"/>
              </a:rPr>
              <a:t>Magnet</a:t>
            </a:r>
          </a:p>
        </p:txBody>
      </p:sp>
      <p:sp>
        <p:nvSpPr>
          <p:cNvPr id="2901002" name="Text Box 10"/>
          <p:cNvSpPr txBox="1">
            <a:spLocks noChangeArrowheads="1"/>
          </p:cNvSpPr>
          <p:nvPr/>
        </p:nvSpPr>
        <p:spPr bwMode="auto">
          <a:xfrm rot="-5400000">
            <a:off x="4959350" y="3968750"/>
            <a:ext cx="1130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Helvetica" charset="0"/>
              </a:rPr>
              <a:t>2500 L SF Helium</a:t>
            </a:r>
          </a:p>
        </p:txBody>
      </p:sp>
      <p:sp>
        <p:nvSpPr>
          <p:cNvPr id="2901021" name="Rectangle 29"/>
          <p:cNvSpPr>
            <a:spLocks noChangeArrowheads="1"/>
          </p:cNvSpPr>
          <p:nvPr/>
        </p:nvSpPr>
        <p:spPr bwMode="auto">
          <a:xfrm>
            <a:off x="4362450" y="3581400"/>
            <a:ext cx="438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solidFill>
                  <a:srgbClr val="E71700"/>
                </a:solidFill>
                <a:latin typeface="Arial Black" charset="0"/>
              </a:rPr>
              <a:t>2-3</a:t>
            </a:r>
          </a:p>
        </p:txBody>
      </p:sp>
      <p:sp>
        <p:nvSpPr>
          <p:cNvPr id="2901022" name="Rectangle 30"/>
          <p:cNvSpPr>
            <a:spLocks noChangeArrowheads="1"/>
          </p:cNvSpPr>
          <p:nvPr/>
        </p:nvSpPr>
        <p:spPr bwMode="auto">
          <a:xfrm>
            <a:off x="4438650" y="3306762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solidFill>
                  <a:srgbClr val="E71700"/>
                </a:solidFill>
                <a:latin typeface="Arial Black" charset="0"/>
              </a:rPr>
              <a:t>1</a:t>
            </a:r>
          </a:p>
        </p:txBody>
      </p:sp>
      <p:sp>
        <p:nvSpPr>
          <p:cNvPr id="2900995" name="Text Box 3"/>
          <p:cNvSpPr txBox="1">
            <a:spLocks noChangeArrowheads="1"/>
          </p:cNvSpPr>
          <p:nvPr/>
        </p:nvSpPr>
        <p:spPr bwMode="auto">
          <a:xfrm rot="210034">
            <a:off x="3818235" y="2460869"/>
            <a:ext cx="12452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Helvetica" charset="0"/>
              </a:rPr>
              <a:t>TRD</a:t>
            </a:r>
          </a:p>
        </p:txBody>
      </p:sp>
      <p:sp>
        <p:nvSpPr>
          <p:cNvPr id="2900996" name="Text Box 4"/>
          <p:cNvSpPr txBox="1">
            <a:spLocks noChangeArrowheads="1"/>
          </p:cNvSpPr>
          <p:nvPr/>
        </p:nvSpPr>
        <p:spPr bwMode="auto">
          <a:xfrm rot="357158">
            <a:off x="4052438" y="3048664"/>
            <a:ext cx="7868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Helvetica" charset="0"/>
              </a:rPr>
              <a:t>TOF</a:t>
            </a:r>
          </a:p>
        </p:txBody>
      </p:sp>
      <p:sp>
        <p:nvSpPr>
          <p:cNvPr id="2900997" name="Text Box 5"/>
          <p:cNvSpPr txBox="1">
            <a:spLocks noChangeArrowheads="1"/>
          </p:cNvSpPr>
          <p:nvPr/>
        </p:nvSpPr>
        <p:spPr bwMode="auto">
          <a:xfrm rot="16200000">
            <a:off x="4501308" y="3919405"/>
            <a:ext cx="7944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Helvetica" charset="0"/>
              </a:rPr>
              <a:t>Tracker</a:t>
            </a:r>
          </a:p>
        </p:txBody>
      </p:sp>
      <p:sp>
        <p:nvSpPr>
          <p:cNvPr id="2900999" name="Text Box 7"/>
          <p:cNvSpPr txBox="1">
            <a:spLocks noChangeArrowheads="1"/>
          </p:cNvSpPr>
          <p:nvPr/>
        </p:nvSpPr>
        <p:spPr bwMode="auto">
          <a:xfrm rot="252630">
            <a:off x="4048849" y="4973391"/>
            <a:ext cx="7781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Helvetica" charset="0"/>
              </a:rPr>
              <a:t>RICH</a:t>
            </a:r>
          </a:p>
        </p:txBody>
      </p:sp>
      <p:sp>
        <p:nvSpPr>
          <p:cNvPr id="2901000" name="Text Box 8"/>
          <p:cNvSpPr txBox="1">
            <a:spLocks noChangeArrowheads="1"/>
          </p:cNvSpPr>
          <p:nvPr/>
        </p:nvSpPr>
        <p:spPr bwMode="auto">
          <a:xfrm rot="279204">
            <a:off x="3972328" y="5600154"/>
            <a:ext cx="888625" cy="28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>
                <a:solidFill>
                  <a:schemeClr val="tx1"/>
                </a:solidFill>
                <a:latin typeface="Helvetica" charset="0"/>
              </a:rPr>
              <a:t>ECAL</a:t>
            </a:r>
          </a:p>
        </p:txBody>
      </p:sp>
      <p:pic>
        <p:nvPicPr>
          <p:cNvPr id="2901003" name="Picture 9" descr="aout05-4"/>
          <p:cNvPicPr>
            <a:picLocks noChangeAspect="1" noChangeArrowheads="1"/>
          </p:cNvPicPr>
          <p:nvPr/>
        </p:nvPicPr>
        <p:blipFill>
          <a:blip r:embed="rId4"/>
          <a:srcRect l="3127" t="6850" r="3648" b="7437"/>
          <a:stretch>
            <a:fillRect/>
          </a:stretch>
        </p:blipFill>
        <p:spPr bwMode="auto">
          <a:xfrm>
            <a:off x="732261" y="5300048"/>
            <a:ext cx="1923931" cy="110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1004" name="Picture 10" descr="DSCN409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7824" y="1542775"/>
            <a:ext cx="2145176" cy="7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1005" name="Picture 11" descr="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79" y="3265875"/>
            <a:ext cx="2254303" cy="141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1006" name="Picture 12" descr="Magnet assembly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02717" y="2791642"/>
            <a:ext cx="2355956" cy="188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1007" name="Picture 13" descr="oct_stat_tot_solo"/>
          <p:cNvPicPr>
            <a:picLocks noChangeAspect="1" noChangeArrowheads="1"/>
          </p:cNvPicPr>
          <p:nvPr/>
        </p:nvPicPr>
        <p:blipFill>
          <a:blip r:embed="rId8"/>
          <a:srcRect l="28949" t="26620" r="24957" b="26620"/>
          <a:stretch>
            <a:fillRect/>
          </a:stretch>
        </p:blipFill>
        <p:spPr bwMode="auto">
          <a:xfrm>
            <a:off x="682930" y="1211879"/>
            <a:ext cx="2024089" cy="135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01008" name="Line 19"/>
          <p:cNvSpPr>
            <a:spLocks noChangeShapeType="1"/>
          </p:cNvSpPr>
          <p:nvPr/>
        </p:nvSpPr>
        <p:spPr bwMode="auto">
          <a:xfrm>
            <a:off x="2491754" y="1994136"/>
            <a:ext cx="1369325" cy="824954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01009" name="Line 20"/>
          <p:cNvSpPr>
            <a:spLocks noChangeShapeType="1"/>
          </p:cNvSpPr>
          <p:nvPr/>
        </p:nvSpPr>
        <p:spPr bwMode="auto">
          <a:xfrm>
            <a:off x="2632274" y="3892596"/>
            <a:ext cx="1521804" cy="76395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01011" name="Line 22"/>
          <p:cNvSpPr>
            <a:spLocks noChangeShapeType="1"/>
          </p:cNvSpPr>
          <p:nvPr/>
        </p:nvSpPr>
        <p:spPr bwMode="auto">
          <a:xfrm flipH="1">
            <a:off x="4898536" y="1952965"/>
            <a:ext cx="1895528" cy="1408977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01012" name="Line 23"/>
          <p:cNvSpPr>
            <a:spLocks noChangeShapeType="1"/>
          </p:cNvSpPr>
          <p:nvPr/>
        </p:nvSpPr>
        <p:spPr bwMode="auto">
          <a:xfrm flipH="1">
            <a:off x="5544331" y="3766032"/>
            <a:ext cx="1349890" cy="45441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01013" name="Picture 27" descr=" picture"/>
          <p:cNvPicPr>
            <a:picLocks noChangeAspect="1" noChangeArrowheads="1"/>
          </p:cNvPicPr>
          <p:nvPr/>
        </p:nvPicPr>
        <p:blipFill>
          <a:blip r:embed="rId9"/>
          <a:srcRect l="4930" r="1703"/>
          <a:stretch>
            <a:fillRect/>
          </a:stretch>
        </p:blipFill>
        <p:spPr bwMode="auto">
          <a:xfrm>
            <a:off x="6768650" y="5147561"/>
            <a:ext cx="2152650" cy="156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01014" name="Line 24"/>
          <p:cNvSpPr>
            <a:spLocks noChangeShapeType="1"/>
          </p:cNvSpPr>
          <p:nvPr/>
        </p:nvSpPr>
        <p:spPr bwMode="auto">
          <a:xfrm flipH="1" flipV="1">
            <a:off x="5155658" y="5217705"/>
            <a:ext cx="1931405" cy="666367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01016" name="Line 20"/>
          <p:cNvSpPr>
            <a:spLocks noChangeShapeType="1"/>
          </p:cNvSpPr>
          <p:nvPr/>
        </p:nvSpPr>
        <p:spPr bwMode="auto">
          <a:xfrm>
            <a:off x="2639748" y="3892596"/>
            <a:ext cx="1490412" cy="46356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01017" name="Line 20"/>
          <p:cNvSpPr>
            <a:spLocks noChangeShapeType="1"/>
          </p:cNvSpPr>
          <p:nvPr/>
        </p:nvSpPr>
        <p:spPr bwMode="auto">
          <a:xfrm>
            <a:off x="2632274" y="3892596"/>
            <a:ext cx="1521804" cy="17231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01018" name="Line 20"/>
          <p:cNvSpPr>
            <a:spLocks noChangeShapeType="1"/>
          </p:cNvSpPr>
          <p:nvPr/>
        </p:nvSpPr>
        <p:spPr bwMode="auto">
          <a:xfrm flipV="1">
            <a:off x="2632274" y="3772131"/>
            <a:ext cx="1512835" cy="11894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01019" name="Line 20"/>
          <p:cNvSpPr>
            <a:spLocks noChangeShapeType="1"/>
          </p:cNvSpPr>
          <p:nvPr/>
        </p:nvSpPr>
        <p:spPr bwMode="auto">
          <a:xfrm flipV="1">
            <a:off x="2647223" y="3497655"/>
            <a:ext cx="1674283" cy="37206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arrow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01020" name="Rectangle 28"/>
          <p:cNvSpPr>
            <a:spLocks noChangeArrowheads="1"/>
          </p:cNvSpPr>
          <p:nvPr/>
        </p:nvSpPr>
        <p:spPr bwMode="auto">
          <a:xfrm>
            <a:off x="4215368" y="3883447"/>
            <a:ext cx="5090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solidFill>
                  <a:srgbClr val="E71700"/>
                </a:solidFill>
                <a:latin typeface="Arial Black" charset="0"/>
              </a:rPr>
              <a:t>4-5</a:t>
            </a:r>
          </a:p>
        </p:txBody>
      </p:sp>
      <p:sp>
        <p:nvSpPr>
          <p:cNvPr id="2901023" name="Rectangle 31"/>
          <p:cNvSpPr>
            <a:spLocks noChangeArrowheads="1"/>
          </p:cNvSpPr>
          <p:nvPr/>
        </p:nvSpPr>
        <p:spPr bwMode="auto">
          <a:xfrm>
            <a:off x="4114800" y="4206719"/>
            <a:ext cx="6704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0" dirty="0">
                <a:solidFill>
                  <a:srgbClr val="E71700"/>
                </a:solidFill>
                <a:latin typeface="Arial Black" charset="0"/>
              </a:rPr>
              <a:t>6-7</a:t>
            </a:r>
          </a:p>
        </p:txBody>
      </p:sp>
      <p:sp>
        <p:nvSpPr>
          <p:cNvPr id="2901024" name="Rectangle 32"/>
          <p:cNvSpPr>
            <a:spLocks noChangeArrowheads="1"/>
          </p:cNvSpPr>
          <p:nvPr/>
        </p:nvSpPr>
        <p:spPr bwMode="auto">
          <a:xfrm>
            <a:off x="4260214" y="4508643"/>
            <a:ext cx="3879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dirty="0">
                <a:solidFill>
                  <a:srgbClr val="E71700"/>
                </a:solidFill>
                <a:latin typeface="Arial Black" charset="0"/>
              </a:rPr>
              <a:t>8</a:t>
            </a:r>
          </a:p>
        </p:txBody>
      </p:sp>
      <p:sp>
        <p:nvSpPr>
          <p:cNvPr id="2901025" name="Text Box 14"/>
          <p:cNvSpPr txBox="1">
            <a:spLocks noChangeArrowheads="1"/>
          </p:cNvSpPr>
          <p:nvPr/>
        </p:nvSpPr>
        <p:spPr bwMode="auto">
          <a:xfrm>
            <a:off x="681434" y="668071"/>
            <a:ext cx="2009140" cy="5447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45720" rIns="45720" anchor="ctr" anchorCtr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1800" dirty="0">
                <a:solidFill>
                  <a:srgbClr val="3333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TRD</a:t>
            </a:r>
            <a:r>
              <a:rPr lang="en-US" sz="18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Identify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</a:t>
            </a:r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+,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</a:t>
            </a:r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-</a:t>
            </a:r>
            <a:endParaRPr lang="en-US" sz="1600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901026" name="Text Box 15"/>
          <p:cNvSpPr txBox="1">
            <a:spLocks noChangeArrowheads="1"/>
          </p:cNvSpPr>
          <p:nvPr/>
        </p:nvSpPr>
        <p:spPr bwMode="auto">
          <a:xfrm>
            <a:off x="591741" y="2687952"/>
            <a:ext cx="2264768" cy="55810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45720" rIns="45720" anchor="ctr" anchorCtr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1700" dirty="0">
                <a:solidFill>
                  <a:srgbClr val="3333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Silicon Tracker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2000" dirty="0" err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</a:t>
            </a:r>
            <a:r>
              <a:rPr lang="en-US" sz="20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Z, P</a:t>
            </a:r>
          </a:p>
        </p:txBody>
      </p:sp>
      <p:sp>
        <p:nvSpPr>
          <p:cNvPr id="2901027" name="Text Box 16"/>
          <p:cNvSpPr txBox="1">
            <a:spLocks noChangeArrowheads="1"/>
          </p:cNvSpPr>
          <p:nvPr/>
        </p:nvSpPr>
        <p:spPr bwMode="auto">
          <a:xfrm>
            <a:off x="457200" y="4780013"/>
            <a:ext cx="2264768" cy="5704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45720" rIns="45720" anchor="ctr" anchorCtr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1800" dirty="0">
                <a:solidFill>
                  <a:srgbClr val="3333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ECAL</a:t>
            </a:r>
            <a:r>
              <a:rPr lang="en-US" sz="18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20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 </a:t>
            </a:r>
            <a:r>
              <a:rPr lang="en-US" sz="16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of </a:t>
            </a:r>
            <a:r>
              <a:rPr lang="en-US" sz="1600" dirty="0" err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</a:t>
            </a:r>
            <a:r>
              <a:rPr lang="en-US" sz="16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+, </a:t>
            </a:r>
            <a:r>
              <a:rPr lang="en-US" sz="1600" dirty="0" err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</a:t>
            </a:r>
            <a:r>
              <a:rPr lang="en-US" sz="16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-, </a:t>
            </a:r>
            <a:r>
              <a:rPr lang="el-GR" sz="16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γ</a:t>
            </a:r>
          </a:p>
        </p:txBody>
      </p:sp>
      <p:sp>
        <p:nvSpPr>
          <p:cNvPr id="2901028" name="Text Box 17"/>
          <p:cNvSpPr txBox="1">
            <a:spLocks noChangeArrowheads="1"/>
          </p:cNvSpPr>
          <p:nvPr/>
        </p:nvSpPr>
        <p:spPr bwMode="auto">
          <a:xfrm>
            <a:off x="6532457" y="2347006"/>
            <a:ext cx="2535343" cy="53245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45720" rIns="45720" anchor="ctr" anchorCtr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1700" dirty="0">
                <a:solidFill>
                  <a:schemeClr val="hlink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Magnet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±Z</a:t>
            </a:r>
          </a:p>
        </p:txBody>
      </p:sp>
      <p:sp>
        <p:nvSpPr>
          <p:cNvPr id="2901029" name="Text Box 18"/>
          <p:cNvSpPr txBox="1">
            <a:spLocks noChangeArrowheads="1"/>
          </p:cNvSpPr>
          <p:nvPr/>
        </p:nvSpPr>
        <p:spPr bwMode="auto">
          <a:xfrm>
            <a:off x="6674472" y="4603404"/>
            <a:ext cx="2393328" cy="62170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45720" rIns="45720" anchor="ctr" anchorCtr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1800" dirty="0">
                <a:solidFill>
                  <a:srgbClr val="3333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RICH</a:t>
            </a:r>
            <a:r>
              <a:rPr lang="en-US" sz="18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dirty="0" err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</a:t>
            </a:r>
            <a:r>
              <a:rPr lang="en-US" sz="20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Z, E</a:t>
            </a:r>
          </a:p>
        </p:txBody>
      </p:sp>
      <p:sp>
        <p:nvSpPr>
          <p:cNvPr id="2901030" name="Text Box 25"/>
          <p:cNvSpPr txBox="1">
            <a:spLocks noChangeArrowheads="1"/>
          </p:cNvSpPr>
          <p:nvPr/>
        </p:nvSpPr>
        <p:spPr bwMode="auto">
          <a:xfrm>
            <a:off x="6696895" y="984893"/>
            <a:ext cx="2172084" cy="62170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45720" rIns="45720" anchor="ctr" anchorCtr="1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sz="1800" dirty="0">
                <a:solidFill>
                  <a:srgbClr val="3333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TOF</a:t>
            </a:r>
            <a:endParaRPr lang="en-US" sz="2000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dirty="0" err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</a:t>
            </a:r>
            <a:r>
              <a:rPr lang="en-US" sz="16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en-US" sz="20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Z</a:t>
            </a:r>
            <a:r>
              <a:rPr lang="en-US" sz="16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en-US" sz="20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Text Box 1026"/>
          <p:cNvSpPr txBox="1">
            <a:spLocks noChangeArrowheads="1"/>
          </p:cNvSpPr>
          <p:nvPr/>
        </p:nvSpPr>
        <p:spPr bwMode="auto">
          <a:xfrm>
            <a:off x="647700" y="4224338"/>
            <a:ext cx="342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-2</a:t>
            </a:r>
          </a:p>
        </p:txBody>
      </p:sp>
      <p:sp>
        <p:nvSpPr>
          <p:cNvPr id="736259" name="Text Box 1027"/>
          <p:cNvSpPr txBox="1">
            <a:spLocks noChangeArrowheads="1"/>
          </p:cNvSpPr>
          <p:nvPr/>
        </p:nvSpPr>
        <p:spPr bwMode="auto">
          <a:xfrm>
            <a:off x="658813" y="1884363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36260" name="Text Box 1028"/>
          <p:cNvSpPr txBox="1">
            <a:spLocks noChangeArrowheads="1"/>
          </p:cNvSpPr>
          <p:nvPr/>
        </p:nvSpPr>
        <p:spPr bwMode="auto">
          <a:xfrm>
            <a:off x="658813" y="344805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736261" name="Text Box 1029"/>
          <p:cNvSpPr txBox="1">
            <a:spLocks noChangeArrowheads="1"/>
          </p:cNvSpPr>
          <p:nvPr/>
        </p:nvSpPr>
        <p:spPr bwMode="auto">
          <a:xfrm>
            <a:off x="658813" y="2682875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36262" name="Text Box 1030"/>
          <p:cNvSpPr txBox="1">
            <a:spLocks noChangeArrowheads="1"/>
          </p:cNvSpPr>
          <p:nvPr/>
        </p:nvSpPr>
        <p:spPr bwMode="auto">
          <a:xfrm>
            <a:off x="636588" y="4945063"/>
            <a:ext cx="342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/>
                </a:solidFill>
              </a:rPr>
              <a:t>-4</a:t>
            </a:r>
          </a:p>
        </p:txBody>
      </p:sp>
      <p:grpSp>
        <p:nvGrpSpPr>
          <p:cNvPr id="2" name="Group 1031"/>
          <p:cNvGrpSpPr>
            <a:grpSpLocks/>
          </p:cNvGrpSpPr>
          <p:nvPr/>
        </p:nvGrpSpPr>
        <p:grpSpPr bwMode="auto">
          <a:xfrm>
            <a:off x="949325" y="1671638"/>
            <a:ext cx="8042275" cy="3873500"/>
            <a:chOff x="598" y="1053"/>
            <a:chExt cx="5066" cy="2440"/>
          </a:xfrm>
        </p:grpSpPr>
        <p:pic>
          <p:nvPicPr>
            <p:cNvPr id="736264" name="Picture 1032" descr="P2ams02_pm_2010b"/>
            <p:cNvPicPr>
              <a:picLocks noChangeAspect="1" noChangeArrowheads="1"/>
            </p:cNvPicPr>
            <p:nvPr/>
          </p:nvPicPr>
          <p:blipFill>
            <a:blip r:embed="rId2"/>
            <a:srcRect l="54176"/>
            <a:stretch>
              <a:fillRect/>
            </a:stretch>
          </p:blipFill>
          <p:spPr bwMode="auto">
            <a:xfrm>
              <a:off x="3318" y="1053"/>
              <a:ext cx="2346" cy="2426"/>
            </a:xfrm>
            <a:prstGeom prst="rect">
              <a:avLst/>
            </a:prstGeom>
            <a:noFill/>
          </p:spPr>
        </p:pic>
        <p:pic>
          <p:nvPicPr>
            <p:cNvPr id="736265" name="Picture 1033" descr="P2ams02_pm_2010b"/>
            <p:cNvPicPr>
              <a:picLocks noChangeAspect="1" noChangeArrowheads="1"/>
            </p:cNvPicPr>
            <p:nvPr/>
          </p:nvPicPr>
          <p:blipFill>
            <a:blip r:embed="rId2"/>
            <a:srcRect r="54375"/>
            <a:stretch>
              <a:fillRect/>
            </a:stretch>
          </p:blipFill>
          <p:spPr bwMode="auto">
            <a:xfrm>
              <a:off x="598" y="1061"/>
              <a:ext cx="2342" cy="2432"/>
            </a:xfrm>
            <a:prstGeom prst="rect">
              <a:avLst/>
            </a:prstGeom>
            <a:noFill/>
          </p:spPr>
        </p:pic>
        <p:sp>
          <p:nvSpPr>
            <p:cNvPr id="736266" name="Text Box 1034"/>
            <p:cNvSpPr txBox="1">
              <a:spLocks noChangeArrowheads="1"/>
            </p:cNvSpPr>
            <p:nvPr/>
          </p:nvSpPr>
          <p:spPr bwMode="auto">
            <a:xfrm>
              <a:off x="3208" y="2661"/>
              <a:ext cx="21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 b="0">
                  <a:solidFill>
                    <a:schemeClr val="tx1"/>
                  </a:solidFill>
                </a:rPr>
                <a:t>-2</a:t>
              </a:r>
            </a:p>
          </p:txBody>
        </p:sp>
        <p:sp>
          <p:nvSpPr>
            <p:cNvPr id="736267" name="Text Box 1035"/>
            <p:cNvSpPr txBox="1">
              <a:spLocks noChangeArrowheads="1"/>
            </p:cNvSpPr>
            <p:nvPr/>
          </p:nvSpPr>
          <p:spPr bwMode="auto">
            <a:xfrm>
              <a:off x="3219" y="1187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 b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736268" name="Text Box 1036"/>
            <p:cNvSpPr txBox="1">
              <a:spLocks noChangeArrowheads="1"/>
            </p:cNvSpPr>
            <p:nvPr/>
          </p:nvSpPr>
          <p:spPr bwMode="auto">
            <a:xfrm>
              <a:off x="3219" y="2172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 b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36269" name="Text Box 1037"/>
            <p:cNvSpPr txBox="1">
              <a:spLocks noChangeArrowheads="1"/>
            </p:cNvSpPr>
            <p:nvPr/>
          </p:nvSpPr>
          <p:spPr bwMode="auto">
            <a:xfrm>
              <a:off x="3219" y="1690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 b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36270" name="Text Box 1038"/>
            <p:cNvSpPr txBox="1">
              <a:spLocks noChangeArrowheads="1"/>
            </p:cNvSpPr>
            <p:nvPr/>
          </p:nvSpPr>
          <p:spPr bwMode="auto">
            <a:xfrm>
              <a:off x="3201" y="3115"/>
              <a:ext cx="21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400" b="0">
                  <a:solidFill>
                    <a:schemeClr val="tx1"/>
                  </a:solidFill>
                </a:rPr>
                <a:t>-4</a:t>
              </a:r>
            </a:p>
          </p:txBody>
        </p:sp>
      </p:grpSp>
      <p:sp>
        <p:nvSpPr>
          <p:cNvPr id="736271" name="Text Box 1039"/>
          <p:cNvSpPr txBox="1">
            <a:spLocks noChangeArrowheads="1"/>
          </p:cNvSpPr>
          <p:nvPr/>
        </p:nvSpPr>
        <p:spPr bwMode="auto">
          <a:xfrm>
            <a:off x="771525" y="55499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736272" name="Text Box 1040"/>
          <p:cNvSpPr txBox="1">
            <a:spLocks noChangeArrowheads="1"/>
          </p:cNvSpPr>
          <p:nvPr/>
        </p:nvSpPr>
        <p:spPr bwMode="auto">
          <a:xfrm>
            <a:off x="1565275" y="5549900"/>
            <a:ext cx="382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736273" name="Text Box 1041"/>
          <p:cNvSpPr txBox="1">
            <a:spLocks noChangeArrowheads="1"/>
          </p:cNvSpPr>
          <p:nvPr/>
        </p:nvSpPr>
        <p:spPr bwMode="auto">
          <a:xfrm>
            <a:off x="2386013" y="5549900"/>
            <a:ext cx="382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736274" name="Text Box 1042"/>
          <p:cNvSpPr txBox="1">
            <a:spLocks noChangeArrowheads="1"/>
          </p:cNvSpPr>
          <p:nvPr/>
        </p:nvSpPr>
        <p:spPr bwMode="auto">
          <a:xfrm>
            <a:off x="3162300" y="5549900"/>
            <a:ext cx="382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736275" name="Text Box 1043"/>
          <p:cNvSpPr txBox="1">
            <a:spLocks noChangeArrowheads="1"/>
          </p:cNvSpPr>
          <p:nvPr/>
        </p:nvSpPr>
        <p:spPr bwMode="auto">
          <a:xfrm>
            <a:off x="3994150" y="5549900"/>
            <a:ext cx="382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736276" name="Text Box 1044"/>
          <p:cNvSpPr txBox="1">
            <a:spLocks noChangeArrowheads="1"/>
          </p:cNvSpPr>
          <p:nvPr/>
        </p:nvSpPr>
        <p:spPr bwMode="auto">
          <a:xfrm>
            <a:off x="5211763" y="55499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736277" name="Text Box 1045"/>
          <p:cNvSpPr txBox="1">
            <a:spLocks noChangeArrowheads="1"/>
          </p:cNvSpPr>
          <p:nvPr/>
        </p:nvSpPr>
        <p:spPr bwMode="auto">
          <a:xfrm>
            <a:off x="6005513" y="5549900"/>
            <a:ext cx="382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736278" name="Text Box 1046"/>
          <p:cNvSpPr txBox="1">
            <a:spLocks noChangeArrowheads="1"/>
          </p:cNvSpPr>
          <p:nvPr/>
        </p:nvSpPr>
        <p:spPr bwMode="auto">
          <a:xfrm>
            <a:off x="6826250" y="5549900"/>
            <a:ext cx="382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736279" name="Text Box 1047"/>
          <p:cNvSpPr txBox="1">
            <a:spLocks noChangeArrowheads="1"/>
          </p:cNvSpPr>
          <p:nvPr/>
        </p:nvSpPr>
        <p:spPr bwMode="auto">
          <a:xfrm>
            <a:off x="7602538" y="5549900"/>
            <a:ext cx="382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736280" name="Text Box 1048"/>
          <p:cNvSpPr txBox="1">
            <a:spLocks noChangeArrowheads="1"/>
          </p:cNvSpPr>
          <p:nvPr/>
        </p:nvSpPr>
        <p:spPr bwMode="auto">
          <a:xfrm>
            <a:off x="8434388" y="5549900"/>
            <a:ext cx="382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736281" name="Text Box 1049"/>
          <p:cNvSpPr txBox="1">
            <a:spLocks noChangeArrowheads="1"/>
          </p:cNvSpPr>
          <p:nvPr/>
        </p:nvSpPr>
        <p:spPr bwMode="auto">
          <a:xfrm>
            <a:off x="2238375" y="5805488"/>
            <a:ext cx="1211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100B2"/>
                </a:solidFill>
              </a:rPr>
              <a:t>Time (min)</a:t>
            </a:r>
          </a:p>
        </p:txBody>
      </p:sp>
      <p:sp>
        <p:nvSpPr>
          <p:cNvPr id="736282" name="Text Box 1050"/>
          <p:cNvSpPr txBox="1">
            <a:spLocks noChangeArrowheads="1"/>
          </p:cNvSpPr>
          <p:nvPr/>
        </p:nvSpPr>
        <p:spPr bwMode="auto">
          <a:xfrm>
            <a:off x="6697663" y="5805488"/>
            <a:ext cx="1211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100B2"/>
                </a:solidFill>
              </a:rPr>
              <a:t>Time (min)</a:t>
            </a:r>
          </a:p>
        </p:txBody>
      </p:sp>
      <p:sp>
        <p:nvSpPr>
          <p:cNvPr id="736283" name="Text Box 1051"/>
          <p:cNvSpPr txBox="1">
            <a:spLocks noChangeArrowheads="1"/>
          </p:cNvSpPr>
          <p:nvPr/>
        </p:nvSpPr>
        <p:spPr bwMode="auto">
          <a:xfrm rot="-5400000">
            <a:off x="-1531144" y="3383757"/>
            <a:ext cx="3903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100B2"/>
                </a:solidFill>
              </a:rPr>
              <a:t>Residual Top Plane Misalignment (</a:t>
            </a:r>
            <a:r>
              <a:rPr lang="en-US" sz="1600">
                <a:solidFill>
                  <a:srgbClr val="0100B2"/>
                </a:solidFill>
                <a:latin typeface="Symbol" charset="2"/>
                <a:sym typeface="Symbol" charset="2"/>
              </a:rPr>
              <a:t></a:t>
            </a:r>
            <a:r>
              <a:rPr lang="en-US" sz="1600">
                <a:solidFill>
                  <a:srgbClr val="0100B2"/>
                </a:solidFill>
              </a:rPr>
              <a:t>m)</a:t>
            </a:r>
          </a:p>
        </p:txBody>
      </p:sp>
      <p:sp>
        <p:nvSpPr>
          <p:cNvPr id="736284" name="Text Box 1052"/>
          <p:cNvSpPr txBox="1">
            <a:spLocks noChangeArrowheads="1"/>
          </p:cNvSpPr>
          <p:nvPr/>
        </p:nvSpPr>
        <p:spPr bwMode="auto">
          <a:xfrm rot="-5400000">
            <a:off x="2828925" y="3384550"/>
            <a:ext cx="424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100B2"/>
                </a:solidFill>
              </a:rPr>
              <a:t>Residual Bottom Plane Misalignment (</a:t>
            </a:r>
            <a:r>
              <a:rPr lang="en-US" sz="1600">
                <a:solidFill>
                  <a:srgbClr val="0100B2"/>
                </a:solidFill>
                <a:latin typeface="Symbol" charset="2"/>
                <a:sym typeface="Symbol" charset="2"/>
              </a:rPr>
              <a:t></a:t>
            </a:r>
            <a:r>
              <a:rPr lang="en-US" sz="1600">
                <a:solidFill>
                  <a:srgbClr val="0100B2"/>
                </a:solidFill>
              </a:rPr>
              <a:t>m)</a:t>
            </a:r>
          </a:p>
        </p:txBody>
      </p:sp>
      <p:sp>
        <p:nvSpPr>
          <p:cNvPr id="736285" name="Text Box 1053"/>
          <p:cNvSpPr txBox="1">
            <a:spLocks noChangeArrowheads="1"/>
          </p:cNvSpPr>
          <p:nvPr/>
        </p:nvSpPr>
        <p:spPr bwMode="auto">
          <a:xfrm>
            <a:off x="1016000" y="1747838"/>
            <a:ext cx="3571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</a:rPr>
              <a:t>Residual Top Plane Misalignment &lt; 4</a:t>
            </a:r>
            <a:r>
              <a:rPr lang="en-US" sz="1400">
                <a:solidFill>
                  <a:srgbClr val="FF0000"/>
                </a:solidFill>
                <a:latin typeface="Symbol" charset="2"/>
                <a:sym typeface="Symbol" charset="2"/>
              </a:rPr>
              <a:t></a:t>
            </a:r>
            <a:r>
              <a:rPr lang="en-US" sz="1400">
                <a:solidFill>
                  <a:srgbClr val="FF0000"/>
                </a:solidFill>
              </a:rPr>
              <a:t>m</a:t>
            </a: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736286" name="Text Box 1054"/>
          <p:cNvSpPr txBox="1">
            <a:spLocks noChangeArrowheads="1"/>
          </p:cNvSpPr>
          <p:nvPr/>
        </p:nvSpPr>
        <p:spPr bwMode="auto">
          <a:xfrm>
            <a:off x="5613400" y="1747838"/>
            <a:ext cx="3078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</a:rPr>
              <a:t>Bottom Plane Misalignment &lt; 4</a:t>
            </a:r>
            <a:r>
              <a:rPr lang="en-US" sz="1400">
                <a:solidFill>
                  <a:srgbClr val="FF0000"/>
                </a:solidFill>
                <a:latin typeface="Symbol" charset="2"/>
                <a:sym typeface="Symbol" charset="2"/>
              </a:rPr>
              <a:t></a:t>
            </a:r>
            <a:r>
              <a:rPr lang="en-US" sz="1400">
                <a:solidFill>
                  <a:srgbClr val="FF0000"/>
                </a:solidFill>
              </a:rPr>
              <a:t>m</a:t>
            </a: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736287" name="Text Box 1055"/>
          <p:cNvSpPr txBox="1">
            <a:spLocks noChangeArrowheads="1"/>
          </p:cNvSpPr>
          <p:nvPr/>
        </p:nvSpPr>
        <p:spPr bwMode="auto">
          <a:xfrm>
            <a:off x="1725613" y="639762"/>
            <a:ext cx="59388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>
                <a:solidFill>
                  <a:srgbClr val="FF0000"/>
                </a:solidFill>
                <a:latin typeface="Calibri Bold" pitchFamily="112" charset="0"/>
              </a:rPr>
              <a:t>External Planes Alignment Studies</a:t>
            </a:r>
            <a:endParaRPr 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4226" name="Rectangle 2"/>
          <p:cNvSpPr>
            <a:spLocks noChangeArrowheads="1"/>
          </p:cNvSpPr>
          <p:nvPr/>
        </p:nvSpPr>
        <p:spPr bwMode="auto">
          <a:xfrm>
            <a:off x="0" y="1404938"/>
            <a:ext cx="914400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i="1" dirty="0">
                <a:ea typeface="Times New Roman" charset="0"/>
                <a:cs typeface="Times New Roman" charset="0"/>
              </a:rPr>
              <a:t>BB</a:t>
            </a:r>
            <a:r>
              <a:rPr lang="en-US" dirty="0">
                <a:solidFill>
                  <a:srgbClr val="3333FF"/>
                </a:solidFill>
                <a:ea typeface="Times New Roman" charset="0"/>
                <a:cs typeface="Times New Roman" charset="0"/>
              </a:rPr>
              <a:t> collisions produce structures in the </a:t>
            </a:r>
            <a:r>
              <a:rPr lang="en-GB" dirty="0" err="1"/>
              <a:t>e</a:t>
            </a:r>
            <a:r>
              <a:rPr lang="en-GB" baseline="30000" dirty="0"/>
              <a:t>+</a:t>
            </a:r>
            <a:r>
              <a:rPr lang="en-US" dirty="0">
                <a:ea typeface="Times New Roman" charset="0"/>
                <a:cs typeface="Times New Roman" charset="0"/>
              </a:rPr>
              <a:t> </a:t>
            </a:r>
            <a:r>
              <a:rPr lang="en-US" dirty="0">
                <a:solidFill>
                  <a:srgbClr val="0100B2"/>
                </a:solidFill>
                <a:ea typeface="Times New Roman" charset="0"/>
                <a:cs typeface="Times New Roman" charset="0"/>
              </a:rPr>
              <a:t>and</a:t>
            </a:r>
            <a:r>
              <a:rPr lang="en-US" dirty="0"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ea typeface="Times New Roman" charset="0"/>
                <a:cs typeface="Times New Roman" charset="0"/>
              </a:rPr>
              <a:t>p</a:t>
            </a:r>
            <a:r>
              <a:rPr lang="en-US" dirty="0">
                <a:ea typeface="Times New Roman" charset="0"/>
                <a:cs typeface="Times New Roman" charset="0"/>
              </a:rPr>
              <a:t> </a:t>
            </a:r>
            <a:r>
              <a:rPr lang="en-US" dirty="0">
                <a:solidFill>
                  <a:srgbClr val="3333FF"/>
                </a:solidFill>
                <a:ea typeface="Times New Roman" charset="0"/>
                <a:cs typeface="Times New Roman" charset="0"/>
              </a:rPr>
              <a:t>spectra</a:t>
            </a:r>
          </a:p>
        </p:txBody>
      </p:sp>
      <p:sp>
        <p:nvSpPr>
          <p:cNvPr id="31242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5613"/>
            <a:ext cx="9144000" cy="685800"/>
          </a:xfrm>
          <a:prstGeom prst="rect">
            <a:avLst/>
          </a:prstGeom>
          <a:noFill/>
        </p:spPr>
        <p:txBody>
          <a:bodyPr/>
          <a:lstStyle/>
          <a:p>
            <a:r>
              <a:rPr lang="en-GB" sz="2400" b="1" dirty="0" err="1">
                <a:solidFill>
                  <a:srgbClr val="FF0C0F"/>
                </a:solidFill>
                <a:latin typeface="Arial" charset="0"/>
              </a:rPr>
              <a:t>Kaluza</a:t>
            </a:r>
            <a:r>
              <a:rPr lang="en-GB" sz="2400" b="1" dirty="0">
                <a:solidFill>
                  <a:srgbClr val="FF0C0F"/>
                </a:solidFill>
                <a:latin typeface="Arial" charset="0"/>
              </a:rPr>
              <a:t>-Klein </a:t>
            </a:r>
            <a:r>
              <a:rPr lang="en-US" sz="2400" b="1" dirty="0">
                <a:solidFill>
                  <a:srgbClr val="FF0C0F"/>
                </a:solidFill>
                <a:latin typeface="Arial" charset="0"/>
                <a:ea typeface="Times New Roman" charset="0"/>
                <a:cs typeface="Times New Roman" charset="0"/>
              </a:rPr>
              <a:t>Bosons (</a:t>
            </a:r>
            <a:r>
              <a:rPr lang="en-US" sz="2400" b="1" i="1" dirty="0">
                <a:solidFill>
                  <a:srgbClr val="FF0C0F"/>
                </a:solidFill>
                <a:latin typeface="Arial" charset="0"/>
                <a:ea typeface="Times New Roman" charset="0"/>
                <a:cs typeface="Times New Roman" charset="0"/>
              </a:rPr>
              <a:t>B</a:t>
            </a:r>
            <a:r>
              <a:rPr lang="en-US" sz="2400" b="1" dirty="0">
                <a:solidFill>
                  <a:srgbClr val="FF0C0F"/>
                </a:solidFill>
                <a:latin typeface="Arial" charset="0"/>
                <a:ea typeface="Times New Roman" charset="0"/>
                <a:cs typeface="Times New Roman" charset="0"/>
              </a:rPr>
              <a:t>) are also Dark Matter candidates </a:t>
            </a:r>
            <a:br>
              <a:rPr lang="en-US" sz="2400" b="1" dirty="0">
                <a:solidFill>
                  <a:srgbClr val="FF0C0F"/>
                </a:solidFill>
                <a:latin typeface="Arial" charset="0"/>
                <a:ea typeface="Times New Roman" charset="0"/>
                <a:cs typeface="Times New Roman" charset="0"/>
              </a:rPr>
            </a:br>
            <a:r>
              <a:rPr lang="en-US" sz="2400" b="1" dirty="0">
                <a:solidFill>
                  <a:srgbClr val="FF0C0F"/>
                </a:solidFill>
                <a:latin typeface="Arial" charset="0"/>
                <a:ea typeface="Times New Roman" charset="0"/>
                <a:cs typeface="Times New Roman" charset="0"/>
              </a:rPr>
              <a:t>with a typical mass of 100 </a:t>
            </a:r>
            <a:r>
              <a:rPr lang="en-US" sz="2400" b="1" dirty="0" err="1">
                <a:solidFill>
                  <a:srgbClr val="FF0C0F"/>
                </a:solidFill>
                <a:latin typeface="Arial" charset="0"/>
                <a:ea typeface="Times New Roman" charset="0"/>
                <a:cs typeface="Times New Roman" charset="0"/>
              </a:rPr>
              <a:t>GeV</a:t>
            </a:r>
            <a:r>
              <a:rPr lang="en-US" sz="2400" b="1" dirty="0">
                <a:solidFill>
                  <a:srgbClr val="FF0C0F"/>
                </a:solidFill>
                <a:latin typeface="Arial" charset="0"/>
                <a:ea typeface="Times New Roman" charset="0"/>
                <a:cs typeface="Times New Roman" charset="0"/>
              </a:rPr>
              <a:t> to 1 </a:t>
            </a:r>
            <a:r>
              <a:rPr lang="en-US" sz="2400" b="1" dirty="0" err="1">
                <a:solidFill>
                  <a:srgbClr val="FF0C0F"/>
                </a:solidFill>
                <a:latin typeface="Arial" charset="0"/>
                <a:ea typeface="Times New Roman" charset="0"/>
                <a:cs typeface="Times New Roman" charset="0"/>
              </a:rPr>
              <a:t>TeV</a:t>
            </a:r>
            <a:r>
              <a:rPr lang="en-US" sz="2400" b="1" dirty="0">
                <a:solidFill>
                  <a:srgbClr val="FF0C0F"/>
                </a:solidFill>
                <a:latin typeface="Arial" charset="0"/>
                <a:ea typeface="Times New Roman" charset="0"/>
                <a:cs typeface="Times New Roman" charset="0"/>
              </a:rPr>
              <a:t>.</a:t>
            </a:r>
          </a:p>
        </p:txBody>
      </p:sp>
      <p:sp>
        <p:nvSpPr>
          <p:cNvPr id="3124228" name="Line 4"/>
          <p:cNvSpPr>
            <a:spLocks noChangeShapeType="1"/>
          </p:cNvSpPr>
          <p:nvPr/>
        </p:nvSpPr>
        <p:spPr bwMode="auto">
          <a:xfrm>
            <a:off x="7250113" y="1409700"/>
            <a:ext cx="203200" cy="0"/>
          </a:xfrm>
          <a:prstGeom prst="line">
            <a:avLst/>
          </a:prstGeom>
          <a:noFill/>
          <a:ln w="28575">
            <a:solidFill>
              <a:srgbClr val="FF0C0F"/>
            </a:solidFill>
            <a:round/>
            <a:headEnd/>
            <a:tailEnd/>
          </a:ln>
          <a:effectLst/>
        </p:spPr>
        <p:txBody>
          <a:bodyPr lIns="45720" rIns="45720" anchor="ctr" anchorCtr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24229" name="Rectangle 5"/>
          <p:cNvSpPr>
            <a:spLocks noChangeArrowheads="1"/>
          </p:cNvSpPr>
          <p:nvPr/>
        </p:nvSpPr>
        <p:spPr bwMode="auto">
          <a:xfrm>
            <a:off x="4903788" y="1987550"/>
            <a:ext cx="1190625" cy="2571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lIns="45720" rIns="4572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24230" name="Rectangle 6"/>
          <p:cNvSpPr>
            <a:spLocks noChangeArrowheads="1"/>
          </p:cNvSpPr>
          <p:nvPr/>
        </p:nvSpPr>
        <p:spPr bwMode="auto">
          <a:xfrm>
            <a:off x="1273175" y="1169988"/>
            <a:ext cx="66421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1400" b="0" i="1">
                <a:solidFill>
                  <a:schemeClr val="tx1"/>
                </a:solidFill>
                <a:ea typeface="Times New Roman" charset="0"/>
                <a:cs typeface="Times New Roman" charset="0"/>
              </a:rPr>
              <a:t>A. L. Fitzpatrick, J. Kaplan, L. Randall, L-T Lian-Tao,, JHEP </a:t>
            </a:r>
            <a:r>
              <a:rPr lang="en-US" sz="1400" i="1">
                <a:solidFill>
                  <a:schemeClr val="tx1"/>
                </a:solidFill>
                <a:ea typeface="Times New Roman" charset="0"/>
                <a:cs typeface="Times New Roman" charset="0"/>
              </a:rPr>
              <a:t>0709</a:t>
            </a:r>
            <a:r>
              <a:rPr lang="en-US" sz="1400" b="0" i="1">
                <a:solidFill>
                  <a:schemeClr val="tx1"/>
                </a:solidFill>
                <a:ea typeface="Times New Roman" charset="0"/>
                <a:cs typeface="Times New Roman" charset="0"/>
              </a:rPr>
              <a:t> (2007) 013.</a:t>
            </a:r>
            <a:endParaRPr lang="el-GR" sz="1400" b="0" i="1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124231" name="Rectangle 7"/>
          <p:cNvSpPr>
            <a:spLocks noChangeArrowheads="1"/>
          </p:cNvSpPr>
          <p:nvPr/>
        </p:nvSpPr>
        <p:spPr bwMode="auto">
          <a:xfrm>
            <a:off x="1219200" y="6656388"/>
            <a:ext cx="66421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1400" b="0" i="1">
                <a:solidFill>
                  <a:schemeClr val="tx1"/>
                </a:solidFill>
                <a:ea typeface="Times New Roman" charset="0"/>
                <a:cs typeface="Times New Roman" charset="0"/>
              </a:rPr>
              <a:t>H.C.Cheng, J.L.Feng and K.T.Matchev, Phys.Rev.Lett V89, N21 (2002) 211301-1</a:t>
            </a:r>
            <a:endParaRPr lang="el-GR" sz="1400" b="0" i="1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3124232" name="Picture 8" descr="epm_kk_300_pm10y 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6863" y="1881188"/>
            <a:ext cx="5510212" cy="4672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509" name="TextBox 2"/>
          <p:cNvSpPr txBox="1">
            <a:spLocks noChangeArrowheads="1"/>
          </p:cNvSpPr>
          <p:nvPr/>
        </p:nvSpPr>
        <p:spPr bwMode="auto">
          <a:xfrm>
            <a:off x="457200" y="533400"/>
            <a:ext cx="853440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lIns="0" rIns="0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  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AMS in CERN SPS Test Beam, Feb 4-8, 2010</a:t>
            </a:r>
          </a:p>
          <a:p>
            <a:pPr algn="ctr"/>
            <a:endParaRPr lang="en-US" sz="2800" dirty="0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8600" y="1143000"/>
            <a:ext cx="8763000" cy="4876800"/>
            <a:chOff x="0" y="1039812"/>
            <a:chExt cx="9144000" cy="5056188"/>
          </a:xfrm>
        </p:grpSpPr>
        <p:pic>
          <p:nvPicPr>
            <p:cNvPr id="1685506" name="Picture 1" descr="TB_assembly1bag.jpg"/>
            <p:cNvPicPr>
              <a:picLocks noChangeAspect="1"/>
            </p:cNvPicPr>
            <p:nvPr/>
          </p:nvPicPr>
          <p:blipFill>
            <a:blip r:embed="rId3"/>
            <a:srcRect l="21638" t="20689" r="36555" b="2786"/>
            <a:stretch>
              <a:fillRect/>
            </a:stretch>
          </p:blipFill>
          <p:spPr bwMode="auto">
            <a:xfrm>
              <a:off x="4900613" y="1052512"/>
              <a:ext cx="4243387" cy="5043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85508" name="Picture 5" descr="ZhengMG_2306 10Feb10"/>
            <p:cNvPicPr>
              <a:picLocks noChangeAspect="1" noChangeArrowheads="1"/>
            </p:cNvPicPr>
            <p:nvPr/>
          </p:nvPicPr>
          <p:blipFill>
            <a:blip r:embed="rId4"/>
            <a:srcRect l="10612" r="18326"/>
            <a:stretch>
              <a:fillRect/>
            </a:stretch>
          </p:blipFill>
          <p:spPr bwMode="auto">
            <a:xfrm>
              <a:off x="0" y="1039812"/>
              <a:ext cx="4827588" cy="504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85510" name="AutoShape 7"/>
          <p:cNvSpPr>
            <a:spLocks noChangeArrowheads="1"/>
          </p:cNvSpPr>
          <p:nvPr/>
        </p:nvSpPr>
        <p:spPr bwMode="auto">
          <a:xfrm rot="2932024">
            <a:off x="5029200" y="1647825"/>
            <a:ext cx="571500" cy="165100"/>
          </a:xfrm>
          <a:prstGeom prst="rightArrow">
            <a:avLst>
              <a:gd name="adj1" fmla="val 50000"/>
              <a:gd name="adj2" fmla="val 86538"/>
            </a:avLst>
          </a:prstGeom>
          <a:solidFill>
            <a:srgbClr val="FFFF4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685511" name="Text Box 8"/>
          <p:cNvSpPr txBox="1">
            <a:spLocks noChangeArrowheads="1"/>
          </p:cNvSpPr>
          <p:nvPr/>
        </p:nvSpPr>
        <p:spPr bwMode="auto">
          <a:xfrm rot="3073284">
            <a:off x="5306219" y="1470819"/>
            <a:ext cx="738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Beam</a:t>
            </a:r>
          </a:p>
        </p:txBody>
      </p:sp>
      <p:sp>
        <p:nvSpPr>
          <p:cNvPr id="1685513" name="Text Box 8"/>
          <p:cNvSpPr txBox="1">
            <a:spLocks noChangeArrowheads="1"/>
          </p:cNvSpPr>
          <p:nvPr/>
        </p:nvSpPr>
        <p:spPr bwMode="auto">
          <a:xfrm rot="34666">
            <a:off x="5154613" y="5667375"/>
            <a:ext cx="369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306"/>
                </a:solidFill>
              </a:rPr>
              <a:t>Z</a:t>
            </a:r>
          </a:p>
        </p:txBody>
      </p:sp>
      <p:sp>
        <p:nvSpPr>
          <p:cNvPr id="1685518" name="Text Box 8"/>
          <p:cNvSpPr txBox="1">
            <a:spLocks noChangeArrowheads="1"/>
          </p:cNvSpPr>
          <p:nvPr/>
        </p:nvSpPr>
        <p:spPr bwMode="auto">
          <a:xfrm rot="34666">
            <a:off x="7829550" y="56515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306"/>
                </a:solidFill>
              </a:rPr>
              <a:t>X</a:t>
            </a:r>
          </a:p>
        </p:txBody>
      </p:sp>
      <p:sp>
        <p:nvSpPr>
          <p:cNvPr id="1685519" name="Text Box 15"/>
          <p:cNvSpPr txBox="1">
            <a:spLocks noChangeArrowheads="1"/>
          </p:cNvSpPr>
          <p:nvPr/>
        </p:nvSpPr>
        <p:spPr bwMode="auto">
          <a:xfrm>
            <a:off x="4911725" y="3965575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l-GR" sz="2800" b="0">
                <a:solidFill>
                  <a:srgbClr val="FF0306"/>
                </a:solidFill>
                <a:ea typeface="Arial" charset="0"/>
                <a:cs typeface="Arial" charset="0"/>
              </a:rPr>
              <a:t>θ</a:t>
            </a:r>
          </a:p>
        </p:txBody>
      </p:sp>
      <p:sp>
        <p:nvSpPr>
          <p:cNvPr id="1685520" name="Text Box 16"/>
          <p:cNvSpPr txBox="1">
            <a:spLocks noChangeArrowheads="1"/>
          </p:cNvSpPr>
          <p:nvPr/>
        </p:nvSpPr>
        <p:spPr bwMode="auto">
          <a:xfrm>
            <a:off x="7343775" y="51689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>
                <a:solidFill>
                  <a:srgbClr val="FF0306"/>
                </a:solidFill>
              </a:rPr>
              <a:t>Φ</a:t>
            </a:r>
          </a:p>
        </p:txBody>
      </p:sp>
      <p:sp>
        <p:nvSpPr>
          <p:cNvPr id="1685524" name="Line 20"/>
          <p:cNvSpPr>
            <a:spLocks noChangeShapeType="1"/>
          </p:cNvSpPr>
          <p:nvPr/>
        </p:nvSpPr>
        <p:spPr bwMode="auto">
          <a:xfrm rot="-1349658">
            <a:off x="7153275" y="5876925"/>
            <a:ext cx="7810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5525" name="Line 21"/>
          <p:cNvSpPr>
            <a:spLocks noChangeShapeType="1"/>
          </p:cNvSpPr>
          <p:nvPr/>
        </p:nvSpPr>
        <p:spPr bwMode="auto">
          <a:xfrm rot="16200000">
            <a:off x="5218907" y="5668169"/>
            <a:ext cx="781050" cy="15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7197" name="Picture 13" descr="tb_f1b"/>
          <p:cNvPicPr>
            <a:picLocks noChangeAspect="1" noChangeArrowheads="1"/>
          </p:cNvPicPr>
          <p:nvPr/>
        </p:nvPicPr>
        <p:blipFill>
          <a:blip r:embed="rId2"/>
          <a:srcRect l="2974" t="4411" b="4785"/>
          <a:stretch>
            <a:fillRect/>
          </a:stretch>
        </p:blipFill>
        <p:spPr bwMode="auto">
          <a:xfrm>
            <a:off x="133350" y="3371850"/>
            <a:ext cx="4351338" cy="2892425"/>
          </a:xfrm>
          <a:prstGeom prst="rect">
            <a:avLst/>
          </a:prstGeom>
          <a:noFill/>
        </p:spPr>
      </p:pic>
      <p:pic>
        <p:nvPicPr>
          <p:cNvPr id="3037186" name="Picture 2" descr="tracker_residual"/>
          <p:cNvPicPr>
            <a:picLocks noChangeAspect="1" noChangeArrowheads="1"/>
          </p:cNvPicPr>
          <p:nvPr/>
        </p:nvPicPr>
        <p:blipFill>
          <a:blip r:embed="rId3"/>
          <a:srcRect l="3127" t="1820" b="9404"/>
          <a:stretch>
            <a:fillRect/>
          </a:stretch>
        </p:blipFill>
        <p:spPr bwMode="auto">
          <a:xfrm>
            <a:off x="142875" y="403225"/>
            <a:ext cx="4425950" cy="2787650"/>
          </a:xfrm>
          <a:prstGeom prst="rect">
            <a:avLst/>
          </a:prstGeom>
          <a:noFill/>
        </p:spPr>
      </p:pic>
      <p:pic>
        <p:nvPicPr>
          <p:cNvPr id="3037189" name="Picture 5" descr="be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539750"/>
            <a:ext cx="4333875" cy="3516313"/>
          </a:xfrm>
          <a:prstGeom prst="rect">
            <a:avLst/>
          </a:prstGeom>
          <a:noFill/>
        </p:spPr>
      </p:pic>
      <p:sp>
        <p:nvSpPr>
          <p:cNvPr id="3037191" name="Rectangle 7"/>
          <p:cNvSpPr>
            <a:spLocks noChangeArrowheads="1"/>
          </p:cNvSpPr>
          <p:nvPr/>
        </p:nvSpPr>
        <p:spPr bwMode="auto">
          <a:xfrm>
            <a:off x="5105400" y="590550"/>
            <a:ext cx="1828800" cy="1076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37190" name="Text Box 6"/>
          <p:cNvSpPr txBox="1">
            <a:spLocks noChangeArrowheads="1"/>
          </p:cNvSpPr>
          <p:nvPr/>
        </p:nvSpPr>
        <p:spPr bwMode="auto">
          <a:xfrm>
            <a:off x="5051425" y="576263"/>
            <a:ext cx="17589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Velocity measured to 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 accuracy of 1/1000</a:t>
            </a:r>
          </a:p>
          <a:p>
            <a:r>
              <a:rPr lang="en-US" sz="1200" dirty="0">
                <a:solidFill>
                  <a:schemeClr val="tx1"/>
                </a:solidFill>
              </a:rPr>
              <a:t>for 400 </a:t>
            </a:r>
            <a:r>
              <a:rPr lang="en-US" sz="1200" dirty="0" err="1">
                <a:solidFill>
                  <a:schemeClr val="tx1"/>
                </a:solidFill>
              </a:rPr>
              <a:t>GeV</a:t>
            </a:r>
            <a:r>
              <a:rPr lang="en-US" sz="1200" dirty="0">
                <a:solidFill>
                  <a:schemeClr val="tx1"/>
                </a:solidFill>
              </a:rPr>
              <a:t> protons</a:t>
            </a:r>
          </a:p>
        </p:txBody>
      </p:sp>
      <p:sp>
        <p:nvSpPr>
          <p:cNvPr id="3037194" name="Rectangle 10"/>
          <p:cNvSpPr>
            <a:spLocks noChangeArrowheads="1"/>
          </p:cNvSpPr>
          <p:nvPr/>
        </p:nvSpPr>
        <p:spPr bwMode="auto">
          <a:xfrm>
            <a:off x="1457325" y="400050"/>
            <a:ext cx="2352675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37196" name="Text Box 12"/>
          <p:cNvSpPr txBox="1">
            <a:spLocks noChangeArrowheads="1"/>
          </p:cNvSpPr>
          <p:nvPr/>
        </p:nvSpPr>
        <p:spPr bwMode="auto">
          <a:xfrm>
            <a:off x="1162050" y="3124200"/>
            <a:ext cx="2714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600FF"/>
                </a:solidFill>
              </a:rPr>
              <a:t>Bending Plane Residual (cm)</a:t>
            </a:r>
          </a:p>
        </p:txBody>
      </p:sp>
      <p:sp>
        <p:nvSpPr>
          <p:cNvPr id="3037198" name="Text Box 14"/>
          <p:cNvSpPr txBox="1">
            <a:spLocks noChangeArrowheads="1"/>
          </p:cNvSpPr>
          <p:nvPr/>
        </p:nvSpPr>
        <p:spPr bwMode="auto">
          <a:xfrm>
            <a:off x="514350" y="3467100"/>
            <a:ext cx="3848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339966"/>
                </a:solidFill>
              </a:rPr>
              <a:t>Electron Energy Resolution: 2.5-3%</a:t>
            </a:r>
          </a:p>
        </p:txBody>
      </p:sp>
      <p:pic>
        <p:nvPicPr>
          <p:cNvPr id="3037199" name="Bild 3" descr="proj_vs_eff.pdf"/>
          <p:cNvPicPr>
            <a:picLocks noChangeAspect="1"/>
          </p:cNvPicPr>
          <p:nvPr/>
        </p:nvPicPr>
        <p:blipFill>
          <a:blip r:embed="rId5"/>
          <a:srcRect t="5911" r="8308"/>
          <a:stretch>
            <a:fillRect/>
          </a:stretch>
        </p:blipFill>
        <p:spPr bwMode="auto">
          <a:xfrm>
            <a:off x="4933950" y="4037013"/>
            <a:ext cx="37719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37192" name="Text Box 8"/>
          <p:cNvSpPr txBox="1">
            <a:spLocks noChangeArrowheads="1"/>
          </p:cNvSpPr>
          <p:nvPr/>
        </p:nvSpPr>
        <p:spPr bwMode="auto">
          <a:xfrm>
            <a:off x="323850" y="6324600"/>
            <a:ext cx="546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ombined </a:t>
            </a: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rejection power at 400 </a:t>
            </a:r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GeV</a:t>
            </a: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: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</a:t>
            </a:r>
            <a:r>
              <a:rPr lang="en-US" sz="1800" baseline="30000" dirty="0" err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+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/p</a:t>
            </a:r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= 10</a:t>
            </a:r>
            <a:r>
              <a:rPr lang="en-US" sz="1800" baseline="300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-6</a:t>
            </a:r>
          </a:p>
        </p:txBody>
      </p:sp>
      <p:sp>
        <p:nvSpPr>
          <p:cNvPr id="3037200" name="Textfeld 4"/>
          <p:cNvSpPr txBox="1">
            <a:spLocks noChangeArrowheads="1"/>
          </p:cNvSpPr>
          <p:nvPr/>
        </p:nvSpPr>
        <p:spPr bwMode="auto">
          <a:xfrm>
            <a:off x="6464300" y="4191000"/>
            <a:ext cx="2043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eaLnBrk="1" hangingPunct="1"/>
            <a:r>
              <a:rPr lang="de-DE" sz="1600">
                <a:solidFill>
                  <a:schemeClr val="tx1"/>
                </a:solidFill>
                <a:latin typeface="Calibri" charset="0"/>
              </a:rPr>
              <a:t>TRD: 400 GeV Protons</a:t>
            </a:r>
          </a:p>
        </p:txBody>
      </p:sp>
      <p:sp>
        <p:nvSpPr>
          <p:cNvPr id="3037201" name="Text Box 17"/>
          <p:cNvSpPr txBox="1">
            <a:spLocks noChangeArrowheads="1"/>
          </p:cNvSpPr>
          <p:nvPr/>
        </p:nvSpPr>
        <p:spPr bwMode="auto">
          <a:xfrm>
            <a:off x="0" y="457200"/>
            <a:ext cx="619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037202" name="Text Box 18"/>
          <p:cNvSpPr txBox="1">
            <a:spLocks noChangeArrowheads="1"/>
          </p:cNvSpPr>
          <p:nvPr/>
        </p:nvSpPr>
        <p:spPr bwMode="auto">
          <a:xfrm>
            <a:off x="0" y="3448050"/>
            <a:ext cx="619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037203" name="Text Box 19"/>
          <p:cNvSpPr txBox="1">
            <a:spLocks noChangeArrowheads="1"/>
          </p:cNvSpPr>
          <p:nvPr/>
        </p:nvSpPr>
        <p:spPr bwMode="auto">
          <a:xfrm>
            <a:off x="3362325" y="5648325"/>
            <a:ext cx="942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tx1"/>
                </a:solidFill>
              </a:rPr>
              <a:t>Energy</a:t>
            </a:r>
          </a:p>
        </p:txBody>
      </p:sp>
      <p:sp>
        <p:nvSpPr>
          <p:cNvPr id="3037204" name="Text Box 20"/>
          <p:cNvSpPr txBox="1">
            <a:spLocks noChangeArrowheads="1"/>
          </p:cNvSpPr>
          <p:nvPr/>
        </p:nvSpPr>
        <p:spPr bwMode="auto">
          <a:xfrm>
            <a:off x="4448175" y="561975"/>
            <a:ext cx="619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tx1"/>
                </a:solidFill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00" name="Picture 2" descr="H:\Photos\Maxwell\2010.02.007-156.JPG"/>
          <p:cNvPicPr>
            <a:picLocks noChangeAspect="1" noChangeArrowheads="1"/>
          </p:cNvPicPr>
          <p:nvPr/>
        </p:nvPicPr>
        <p:blipFill>
          <a:blip r:embed="rId3"/>
          <a:srcRect l="3046"/>
          <a:stretch>
            <a:fillRect/>
          </a:stretch>
        </p:blipFill>
        <p:spPr bwMode="auto">
          <a:xfrm>
            <a:off x="-533401" y="1066800"/>
            <a:ext cx="59957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101" name="TextBox 6"/>
          <p:cNvSpPr txBox="1">
            <a:spLocks noChangeArrowheads="1"/>
          </p:cNvSpPr>
          <p:nvPr/>
        </p:nvSpPr>
        <p:spPr bwMode="auto">
          <a:xfrm>
            <a:off x="0" y="5334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AMS in the Maxwell EMI chamber at ESTEC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83389" y="2362200"/>
            <a:ext cx="5184411" cy="4191000"/>
            <a:chOff x="301989" y="715963"/>
            <a:chExt cx="8609013" cy="6142037"/>
          </a:xfrm>
          <a:solidFill>
            <a:schemeClr val="bg1"/>
          </a:solidFill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1989" y="715963"/>
              <a:ext cx="8609013" cy="614203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 rot="1794219">
              <a:off x="3451992" y="2297493"/>
              <a:ext cx="2743200" cy="40595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200" b="0" dirty="0">
                  <a:solidFill>
                    <a:srgbClr val="FF0000"/>
                  </a:solidFill>
                  <a:ea typeface="Arial" charset="0"/>
                  <a:cs typeface="Arial" charset="0"/>
                </a:rPr>
                <a:t>NASA LIMIT (16.8A)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338" name="Picture 2" descr="2010"/>
          <p:cNvPicPr>
            <a:picLocks noChangeAspect="1" noChangeArrowheads="1"/>
          </p:cNvPicPr>
          <p:nvPr/>
        </p:nvPicPr>
        <p:blipFill>
          <a:blip r:embed="rId3"/>
          <a:srcRect l="21045" t="4985" r="13745" b="32761"/>
          <a:stretch>
            <a:fillRect/>
          </a:stretch>
        </p:blipFill>
        <p:spPr bwMode="auto">
          <a:xfrm>
            <a:off x="0" y="1066800"/>
            <a:ext cx="5436416" cy="3763963"/>
          </a:xfrm>
          <a:prstGeom prst="rect">
            <a:avLst/>
          </a:prstGeom>
          <a:noFill/>
        </p:spPr>
      </p:pic>
      <p:sp>
        <p:nvSpPr>
          <p:cNvPr id="1294339" name="Text Box 3"/>
          <p:cNvSpPr txBox="1">
            <a:spLocks noChangeArrowheads="1"/>
          </p:cNvSpPr>
          <p:nvPr/>
        </p:nvSpPr>
        <p:spPr bwMode="auto">
          <a:xfrm>
            <a:off x="2286000" y="533400"/>
            <a:ext cx="5334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AMS in the ESA TVT 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Chamber</a:t>
            </a:r>
            <a:endParaRPr lang="en-US" sz="2800" dirty="0">
              <a:solidFill>
                <a:srgbClr val="0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4" descr="Evento_09Apr2010.png"/>
          <p:cNvPicPr>
            <a:picLocks noChangeAspect="1"/>
          </p:cNvPicPr>
          <p:nvPr/>
        </p:nvPicPr>
        <p:blipFill>
          <a:blip r:embed="rId4"/>
          <a:srcRect l="-1172" r="-713" b="14853"/>
          <a:stretch>
            <a:fillRect/>
          </a:stretch>
        </p:blipFill>
        <p:spPr>
          <a:xfrm>
            <a:off x="5556598" y="1066800"/>
            <a:ext cx="3587401" cy="3810000"/>
          </a:xfrm>
          <a:prstGeom prst="rect">
            <a:avLst/>
          </a:prstGeom>
        </p:spPr>
      </p:pic>
      <p:pic>
        <p:nvPicPr>
          <p:cNvPr id="5" name="Picture 6" descr="Signal_P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8244" y="4419600"/>
            <a:ext cx="283875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ignal_N.png"/>
          <p:cNvPicPr>
            <a:picLocks noChangeAspect="1"/>
          </p:cNvPicPr>
          <p:nvPr/>
        </p:nvPicPr>
        <p:blipFill>
          <a:blip r:embed="rId6"/>
          <a:srcRect l="1608" t="7327" r="7410"/>
          <a:stretch>
            <a:fillRect/>
          </a:stretch>
        </p:blipFill>
        <p:spPr bwMode="auto">
          <a:xfrm>
            <a:off x="6295981" y="4419600"/>
            <a:ext cx="2848019" cy="246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260" y="5181600"/>
            <a:ext cx="3698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A36B7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Tracker performance at </a:t>
            </a:r>
            <a:r>
              <a:rPr lang="en-US" sz="2000" dirty="0" smtClean="0">
                <a:solidFill>
                  <a:srgbClr val="3A36B7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Tahoma" charset="0"/>
                <a:cs typeface="Tahoma" charset="0"/>
              </a:rPr>
              <a:t>−</a:t>
            </a:r>
            <a:r>
              <a:rPr lang="en-US" sz="2000" dirty="0" smtClean="0">
                <a:solidFill>
                  <a:srgbClr val="3A36B7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90</a:t>
            </a:r>
            <a:r>
              <a:rPr lang="en-US" sz="2000" baseline="30000" dirty="0" smtClean="0">
                <a:solidFill>
                  <a:srgbClr val="3A36B7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</a:t>
            </a:r>
            <a:r>
              <a:rPr lang="en-US" sz="2000" dirty="0" smtClean="0">
                <a:solidFill>
                  <a:srgbClr val="3A36B7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C:</a:t>
            </a:r>
            <a:br>
              <a:rPr lang="en-US" sz="2000" dirty="0" smtClean="0">
                <a:solidFill>
                  <a:srgbClr val="3A36B7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rgbClr val="3A36B7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en-US" sz="2000" dirty="0" err="1" smtClean="0">
                <a:solidFill>
                  <a:srgbClr val="3A36B7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muon</a:t>
            </a:r>
            <a:r>
              <a:rPr lang="en-US" sz="2000" dirty="0" smtClean="0">
                <a:solidFill>
                  <a:srgbClr val="3A36B7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track &amp; </a:t>
            </a:r>
            <a:r>
              <a:rPr lang="en-US" sz="2000" dirty="0" err="1" smtClean="0">
                <a:solidFill>
                  <a:srgbClr val="3A36B7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mip</a:t>
            </a:r>
            <a:r>
              <a:rPr lang="en-US" sz="2000" dirty="0" smtClean="0">
                <a:solidFill>
                  <a:srgbClr val="3A36B7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signal</a:t>
            </a:r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946" name="Text Box 2"/>
          <p:cNvSpPr txBox="1">
            <a:spLocks noChangeArrowheads="1"/>
          </p:cNvSpPr>
          <p:nvPr/>
        </p:nvSpPr>
        <p:spPr bwMode="auto">
          <a:xfrm>
            <a:off x="1676400" y="543580"/>
            <a:ext cx="609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Stabilization of the He Vessel</a:t>
            </a:r>
          </a:p>
        </p:txBody>
      </p:sp>
      <p:pic>
        <p:nvPicPr>
          <p:cNvPr id="2258948" name="Picture 4" descr="tvt_t07_cold"/>
          <p:cNvPicPr>
            <a:picLocks noChangeAspect="1" noChangeArrowheads="1"/>
          </p:cNvPicPr>
          <p:nvPr/>
        </p:nvPicPr>
        <p:blipFill>
          <a:blip r:embed="rId2"/>
          <a:srcRect t="8362"/>
          <a:stretch>
            <a:fillRect/>
          </a:stretch>
        </p:blipFill>
        <p:spPr bwMode="auto">
          <a:xfrm>
            <a:off x="990599" y="1133482"/>
            <a:ext cx="5705475" cy="436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8951" name="Text Box 7"/>
          <p:cNvSpPr txBox="1">
            <a:spLocks noChangeArrowheads="1"/>
          </p:cNvSpPr>
          <p:nvPr/>
        </p:nvSpPr>
        <p:spPr bwMode="auto">
          <a:xfrm>
            <a:off x="5248275" y="1228725"/>
            <a:ext cx="121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ea typeface="Arial" charset="0"/>
                <a:cs typeface="Arial" charset="0"/>
              </a:rPr>
              <a:t>• </a:t>
            </a:r>
            <a:r>
              <a:rPr lang="en-US" sz="2000">
                <a:solidFill>
                  <a:schemeClr val="tx1"/>
                </a:solidFill>
                <a:ea typeface="Arial" charset="0"/>
                <a:cs typeface="Arial" charset="0"/>
              </a:rPr>
              <a:t>  Data</a:t>
            </a:r>
          </a:p>
          <a:p>
            <a:r>
              <a:rPr lang="en-US" sz="2000">
                <a:solidFill>
                  <a:srgbClr val="0000FF"/>
                </a:solidFill>
              </a:rPr>
              <a:t>–</a:t>
            </a:r>
            <a:r>
              <a:rPr lang="en-US" sz="2000">
                <a:solidFill>
                  <a:schemeClr val="tx1"/>
                </a:solidFill>
              </a:rPr>
              <a:t>  Model</a:t>
            </a:r>
          </a:p>
        </p:txBody>
      </p:sp>
      <p:sp>
        <p:nvSpPr>
          <p:cNvPr id="2258954" name="Text Box 10"/>
          <p:cNvSpPr txBox="1">
            <a:spLocks noChangeArrowheads="1"/>
          </p:cNvSpPr>
          <p:nvPr/>
        </p:nvSpPr>
        <p:spPr bwMode="auto">
          <a:xfrm>
            <a:off x="2057400" y="1295400"/>
            <a:ext cx="3122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Chamber walls set to -90</a:t>
            </a:r>
            <a:r>
              <a:rPr lang="en-US" sz="1800" baseline="30000" dirty="0">
                <a:solidFill>
                  <a:srgbClr val="0000FF"/>
                </a:solidFill>
              </a:rPr>
              <a:t>o</a:t>
            </a:r>
            <a:r>
              <a:rPr lang="en-US" sz="1800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2258955" name="Text Box 11"/>
          <p:cNvSpPr txBox="1">
            <a:spLocks noChangeArrowheads="1"/>
          </p:cNvSpPr>
          <p:nvPr/>
        </p:nvSpPr>
        <p:spPr bwMode="auto">
          <a:xfrm>
            <a:off x="1219200" y="5537537"/>
            <a:ext cx="7086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l"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Expected life time of the AMS Cryostat on ISS:</a:t>
            </a:r>
          </a:p>
          <a:p>
            <a:pPr marL="1714500" lvl="3" indent="-342900" algn="l"/>
            <a:r>
              <a:rPr lang="en-US" sz="20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20</a:t>
            </a:r>
            <a:r>
              <a:rPr lang="en-US" sz="20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±4</a:t>
            </a:r>
            <a:r>
              <a:rPr lang="en-US" sz="20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months with M87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cryocoolers</a:t>
            </a:r>
            <a:r>
              <a:rPr lang="en-US" sz="20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(1999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)</a:t>
            </a:r>
          </a:p>
          <a:p>
            <a:pPr marL="1714500" lvl="3" indent="-342900" algn="l"/>
            <a:r>
              <a:rPr lang="en-US" sz="2000" dirty="0" smtClean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28</a:t>
            </a:r>
            <a:r>
              <a:rPr lang="en-US" sz="20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±6 months with GT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cryocoolers</a:t>
            </a:r>
            <a:r>
              <a:rPr lang="en-US" sz="2000" dirty="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(2010)</a:t>
            </a:r>
          </a:p>
        </p:txBody>
      </p:sp>
      <p:sp>
        <p:nvSpPr>
          <p:cNvPr id="2258947" name="Text Box 3"/>
          <p:cNvSpPr txBox="1">
            <a:spLocks noChangeArrowheads="1"/>
          </p:cNvSpPr>
          <p:nvPr/>
        </p:nvSpPr>
        <p:spPr bwMode="auto">
          <a:xfrm>
            <a:off x="6467475" y="4210050"/>
            <a:ext cx="2927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>
                <a:solidFill>
                  <a:srgbClr val="0000FF"/>
                </a:solidFill>
              </a:rPr>
              <a:t>Stability criteria:	</a:t>
            </a:r>
            <a:br>
              <a:rPr lang="en-US" sz="2000" i="1">
                <a:solidFill>
                  <a:srgbClr val="0000FF"/>
                </a:solidFill>
              </a:rPr>
            </a:br>
            <a:r>
              <a:rPr lang="en-US" sz="2000" i="1">
                <a:solidFill>
                  <a:srgbClr val="0000FF"/>
                </a:solidFill>
              </a:rPr>
              <a:t>dT/dt &lt; 0.0001K/h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8" name="Text Box 1028"/>
          <p:cNvSpPr txBox="1">
            <a:spLocks noChangeArrowheads="1"/>
          </p:cNvSpPr>
          <p:nvPr/>
        </p:nvSpPr>
        <p:spPr bwMode="auto">
          <a:xfrm>
            <a:off x="4419600" y="1143000"/>
            <a:ext cx="4724400" cy="553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ct val="35000"/>
              </a:spcAft>
              <a:buFont typeface="Arial"/>
              <a:buChar char="•"/>
              <a:tabLst>
                <a:tab pos="0" algn="l"/>
              </a:tabLst>
            </a:pPr>
            <a:r>
              <a:rPr lang="en-US" dirty="0" smtClean="0">
                <a:solidFill>
                  <a:srgbClr val="006600"/>
                </a:solidFill>
              </a:rPr>
              <a:t> </a:t>
            </a:r>
            <a:r>
              <a:rPr lang="en-US" sz="2000" dirty="0" smtClean="0">
                <a:solidFill>
                  <a:srgbClr val="00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 ISS lifetime has been extended from 2015 to 2020 (or even 2028).</a:t>
            </a:r>
          </a:p>
          <a:p>
            <a:pPr algn="l">
              <a:spcAft>
                <a:spcPct val="35000"/>
              </a:spcAft>
              <a:buFont typeface="Arial"/>
              <a:buChar char="•"/>
              <a:tabLst>
                <a:tab pos="0" algn="l"/>
              </a:tabLst>
            </a:pPr>
            <a:r>
              <a:rPr lang="en-US" sz="2000" dirty="0" smtClean="0">
                <a:solidFill>
                  <a:srgbClr val="00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The Shuttle program will be definitely terminated, thus eliminating any possibility of returning and refilling AMS.  </a:t>
            </a:r>
          </a:p>
          <a:p>
            <a:pPr algn="l">
              <a:spcAft>
                <a:spcPct val="35000"/>
              </a:spcAft>
              <a:buFont typeface="Arial"/>
              <a:buChar char="•"/>
              <a:tabLst>
                <a:tab pos="0" algn="l"/>
              </a:tabLst>
            </a:pPr>
            <a:r>
              <a:rPr lang="en-US" sz="2000" dirty="0" smtClean="0">
                <a:solidFill>
                  <a:srgbClr val="00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A </a:t>
            </a:r>
            <a:r>
              <a:rPr lang="en-US" sz="2000" dirty="0">
                <a:solidFill>
                  <a:srgbClr val="00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superconducting magnet was ideal for a three year stay </a:t>
            </a:r>
            <a:r>
              <a:rPr lang="en-US" sz="2000" dirty="0" smtClean="0">
                <a:solidFill>
                  <a:srgbClr val="00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on ISS </a:t>
            </a:r>
            <a:r>
              <a:rPr lang="en-US" sz="2000" dirty="0">
                <a:solidFill>
                  <a:srgbClr val="00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as originally planned for </a:t>
            </a:r>
            <a:r>
              <a:rPr lang="en-US" sz="2000" dirty="0" smtClean="0">
                <a:solidFill>
                  <a:srgbClr val="00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AMS. </a:t>
            </a:r>
          </a:p>
          <a:p>
            <a:pPr algn="l">
              <a:spcAft>
                <a:spcPct val="35000"/>
              </a:spcAft>
              <a:buFont typeface="Arial"/>
              <a:buChar char="•"/>
              <a:tabLst>
                <a:tab pos="0" algn="l"/>
              </a:tabLst>
            </a:pPr>
            <a:r>
              <a:rPr lang="en-US" sz="2000" dirty="0" smtClean="0">
                <a:solidFill>
                  <a:srgbClr val="0066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With the extended ISS life, the super-conducting magnet is no longer the optimum choice.</a:t>
            </a:r>
            <a:endParaRPr lang="en-US" sz="2000" b="1" dirty="0" smtClean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l">
              <a:spcAft>
                <a:spcPct val="35000"/>
              </a:spcAft>
              <a:buFont typeface="Arial"/>
              <a:buChar char="•"/>
              <a:tabLst>
                <a:tab pos="0" algn="l"/>
              </a:tabLst>
            </a:pPr>
            <a:r>
              <a:rPr lang="en-US" sz="2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AMS-02 with the permanent magnet from AMS-01 will have 10-18 years time to collect data, providing much more sensitivity to search for new phenomena.</a:t>
            </a:r>
          </a:p>
        </p:txBody>
      </p:sp>
      <p:pic>
        <p:nvPicPr>
          <p:cNvPr id="5" name="Picture 4" descr="iss_extended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" y="533400"/>
            <a:ext cx="4342208" cy="5475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0" y="558224"/>
            <a:ext cx="43132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ISS Lifetime Extension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ige_am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1744</TotalTime>
  <Words>1641</Words>
  <Application>Microsoft Macintosh PowerPoint</Application>
  <PresentationFormat>On-screen Show (4:3)</PresentationFormat>
  <Paragraphs>312</Paragraphs>
  <Slides>31</Slides>
  <Notes>14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unige_ams</vt:lpstr>
      <vt:lpstr>GeV to Multi-TeV Cosmic Rays:  AMS-02 Status and Future Prospects</vt:lpstr>
      <vt:lpstr>Renewed Interest in Galactic CR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Conclusions</vt:lpstr>
      <vt:lpstr>Slide 25</vt:lpstr>
      <vt:lpstr>Slide 26</vt:lpstr>
      <vt:lpstr>AMS Vacuum Cases</vt:lpstr>
      <vt:lpstr>Independent Alignment Systems of the AMS Tracker Planes</vt:lpstr>
      <vt:lpstr>Slide 29</vt:lpstr>
      <vt:lpstr>Slide 30</vt:lpstr>
      <vt:lpstr>Kaluza-Klein Bosons (B) are also Dark Matter candidates  with a typical mass of 100 GeV to 1 TeV.</vt:lpstr>
    </vt:vector>
  </TitlesOfParts>
  <Company>Université de Genève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 Pohl</dc:creator>
  <cp:lastModifiedBy>Martin Pohl</cp:lastModifiedBy>
  <cp:revision>34</cp:revision>
  <dcterms:created xsi:type="dcterms:W3CDTF">2010-07-21T09:06:43Z</dcterms:created>
  <dcterms:modified xsi:type="dcterms:W3CDTF">2010-07-21T09:25:59Z</dcterms:modified>
</cp:coreProperties>
</file>