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1" r:id="rId15"/>
    <p:sldId id="272" r:id="rId16"/>
    <p:sldId id="270" r:id="rId17"/>
    <p:sldId id="264" r:id="rId18"/>
    <p:sldId id="273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92408-FC3A-4B35-935B-59556F7FCE8B}" type="datetimeFigureOut">
              <a:rPr lang="en-US" smtClean="0"/>
              <a:pPr/>
              <a:t>8/24/2010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8AEEF-3FD7-4A01-B84E-EF80B6946D70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8AEEF-3FD7-4A01-B84E-EF80B6946D7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8AEEF-3FD7-4A01-B84E-EF80B6946D7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8AEEF-3FD7-4A01-B84E-EF80B6946D7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8AEEF-3FD7-4A01-B84E-EF80B6946D7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8AEEF-3FD7-4A01-B84E-EF80B6946D7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8AEEF-3FD7-4A01-B84E-EF80B6946D7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8AEEF-3FD7-4A01-B84E-EF80B6946D7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8AEEF-3FD7-4A01-B84E-EF80B6946D7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8AEEF-3FD7-4A01-B84E-EF80B6946D70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8AEEF-3FD7-4A01-B84E-EF80B6946D70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8AEEF-3FD7-4A01-B84E-EF80B6946D7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8AEEF-3FD7-4A01-B84E-EF80B6946D7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8AEEF-3FD7-4A01-B84E-EF80B6946D7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8AEEF-3FD7-4A01-B84E-EF80B6946D7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8AEEF-3FD7-4A01-B84E-EF80B6946D7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8AEEF-3FD7-4A01-B84E-EF80B6946D7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8AEEF-3FD7-4A01-B84E-EF80B6946D7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8AEEF-3FD7-4A01-B84E-EF80B6946D7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24/08/2010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24/08/2010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24/08/2010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24/08/2010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24/08/2010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24/08/2010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24/08/2010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24/08/2010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24/08/2010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24/08/2010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24/08/2010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24/08/2010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03648" y="188640"/>
            <a:ext cx="616002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Orbital Welding 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Reports at Stave WG meeting August 24th </a:t>
            </a:r>
          </a:p>
          <a:p>
            <a:pPr algn="ctr"/>
            <a:endParaRPr lang="en-US" dirty="0" smtClean="0"/>
          </a:p>
          <a:p>
            <a:pPr algn="ctr"/>
            <a:r>
              <a:rPr lang="en-US" sz="1600" i="1" dirty="0" smtClean="0"/>
              <a:t>Machine from </a:t>
            </a:r>
            <a:r>
              <a:rPr lang="en-US" sz="1600" i="1" dirty="0" err="1" smtClean="0"/>
              <a:t>Nikhef</a:t>
            </a:r>
            <a:r>
              <a:rPr lang="en-US" sz="1600" i="1" dirty="0" smtClean="0"/>
              <a:t> – Operators </a:t>
            </a:r>
            <a:r>
              <a:rPr lang="en-US" sz="1600" i="1" dirty="0" err="1" smtClean="0"/>
              <a:t>Erno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Roeland</a:t>
            </a:r>
            <a:r>
              <a:rPr lang="en-US" sz="1600" i="1" dirty="0" smtClean="0"/>
              <a:t> &amp; </a:t>
            </a:r>
            <a:r>
              <a:rPr lang="en-US" sz="1600" i="1" dirty="0" err="1" smtClean="0"/>
              <a:t>Martijn</a:t>
            </a:r>
            <a:r>
              <a:rPr lang="en-US" sz="1600" i="1" dirty="0" smtClean="0"/>
              <a:t> van </a:t>
            </a:r>
            <a:r>
              <a:rPr lang="en-US" sz="1600" i="1" dirty="0" err="1" smtClean="0"/>
              <a:t>Overbeek</a:t>
            </a:r>
            <a:endParaRPr lang="en-US" sz="1600" i="1" dirty="0" smtClean="0"/>
          </a:p>
          <a:p>
            <a:pPr algn="ctr"/>
            <a:r>
              <a:rPr lang="en-US" sz="1600" i="1" dirty="0" smtClean="0"/>
              <a:t>Test made at CERN (AMS </a:t>
            </a:r>
            <a:r>
              <a:rPr lang="en-US" sz="1600" i="1" dirty="0" err="1" smtClean="0"/>
              <a:t>cleam</a:t>
            </a:r>
            <a:r>
              <a:rPr lang="en-US" sz="1600" i="1" dirty="0" smtClean="0"/>
              <a:t> room) on July 15</a:t>
            </a:r>
            <a:r>
              <a:rPr lang="en-US" sz="1600" i="1" baseline="30000" dirty="0" smtClean="0"/>
              <a:t>th</a:t>
            </a:r>
            <a:r>
              <a:rPr lang="en-US" sz="1600" i="1" dirty="0" smtClean="0"/>
              <a:t> and on July 21</a:t>
            </a:r>
            <a:r>
              <a:rPr lang="en-US" sz="1600" i="1" baseline="30000" dirty="0" smtClean="0"/>
              <a:t>st</a:t>
            </a:r>
            <a:r>
              <a:rPr lang="en-US" sz="1600" i="1" dirty="0" smtClean="0"/>
              <a:t> 2010</a:t>
            </a:r>
            <a:endParaRPr lang="en-US" sz="1600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2123859" y="1916832"/>
            <a:ext cx="4620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Investigations made by </a:t>
            </a:r>
            <a:r>
              <a:rPr lang="en-US" sz="1600" dirty="0" err="1" smtClean="0"/>
              <a:t>UniGe</a:t>
            </a:r>
            <a:r>
              <a:rPr lang="en-US" sz="1600" dirty="0" smtClean="0"/>
              <a:t>: S. </a:t>
            </a:r>
            <a:r>
              <a:rPr lang="en-US" sz="1600" dirty="0" err="1" smtClean="0"/>
              <a:t>Débieux</a:t>
            </a:r>
            <a:r>
              <a:rPr lang="en-US" sz="1600" dirty="0" smtClean="0"/>
              <a:t>, D. </a:t>
            </a:r>
            <a:r>
              <a:rPr lang="en-US" sz="1600" dirty="0" err="1" smtClean="0"/>
              <a:t>Ferrère</a:t>
            </a:r>
            <a:endParaRPr lang="en-US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1115617" y="3933056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Test equipment:</a:t>
            </a:r>
          </a:p>
          <a:p>
            <a:pPr>
              <a:buFontTx/>
              <a:buChar char="-"/>
            </a:pPr>
            <a:r>
              <a:rPr lang="en-US" sz="1600" dirty="0" smtClean="0"/>
              <a:t>Swagelok MS100 and accessories for the orbital welding</a:t>
            </a:r>
          </a:p>
          <a:p>
            <a:pPr>
              <a:buFontTx/>
              <a:buChar char="-"/>
            </a:pPr>
            <a:r>
              <a:rPr lang="en-US" sz="1600" dirty="0" smtClean="0"/>
              <a:t> Test with the standard fixtures on July 15</a:t>
            </a:r>
            <a:r>
              <a:rPr lang="en-US" sz="1600" baseline="30000" dirty="0" smtClean="0"/>
              <a:t>th</a:t>
            </a:r>
            <a:endParaRPr lang="en-US" sz="1600" dirty="0" smtClean="0"/>
          </a:p>
          <a:p>
            <a:pPr>
              <a:buFontTx/>
              <a:buChar char="-"/>
            </a:pPr>
            <a:r>
              <a:rPr lang="en-US" sz="1600" dirty="0" smtClean="0"/>
              <a:t> Test with the small fixtures on July 21</a:t>
            </a:r>
            <a:r>
              <a:rPr lang="en-US" sz="1600" baseline="30000" dirty="0" smtClean="0"/>
              <a:t>st</a:t>
            </a:r>
            <a:endParaRPr lang="en-US" sz="1600" dirty="0" smtClean="0"/>
          </a:p>
          <a:p>
            <a:pPr>
              <a:buFontTx/>
              <a:buChar char="-"/>
            </a:pPr>
            <a:r>
              <a:rPr lang="en-US" sz="1600" dirty="0" smtClean="0"/>
              <a:t> Test again with standard fixture on August 10th</a:t>
            </a:r>
          </a:p>
          <a:p>
            <a:pPr>
              <a:buFontTx/>
              <a:buChar char="-"/>
            </a:pPr>
            <a:r>
              <a:rPr lang="en-US" sz="1600" dirty="0" smtClean="0"/>
              <a:t> Pipe made of SS: 4mm OD and 0.7 mm wall and round Ti 4 mm OD.</a:t>
            </a:r>
          </a:p>
          <a:p>
            <a:pPr>
              <a:buFontTx/>
              <a:buChar char="-"/>
            </a:pPr>
            <a:r>
              <a:rPr lang="en-US" sz="1600" dirty="0" smtClean="0"/>
              <a:t> Argon flushed on the welding head and inside the pipe</a:t>
            </a:r>
          </a:p>
          <a:p>
            <a:pPr>
              <a:buFontTx/>
              <a:buChar char="-"/>
            </a:pPr>
            <a:r>
              <a:rPr lang="en-US" sz="1600" dirty="0" smtClean="0"/>
              <a:t> Measurements made with a current probe, a Hall probe and a 1scope (1 GHz – 10 GS/s) and a scope probe</a:t>
            </a:r>
            <a:endParaRPr lang="en-US" sz="1600" dirty="0"/>
          </a:p>
        </p:txBody>
      </p:sp>
      <p:pic>
        <p:nvPicPr>
          <p:cNvPr id="7" name="Picture 2" descr="D:\IBL\OrbitalWelding\Tests\July2010-SS\Pictures\SS-Pi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68960"/>
            <a:ext cx="8226425" cy="481011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  <a:softEdge rad="127000"/>
          </a:effectLst>
        </p:spPr>
      </p:pic>
      <p:sp>
        <p:nvSpPr>
          <p:cNvPr id="8" name="ZoneTexte 7"/>
          <p:cNvSpPr txBox="1"/>
          <p:nvPr/>
        </p:nvSpPr>
        <p:spPr>
          <a:xfrm>
            <a:off x="2051720" y="2348880"/>
            <a:ext cx="5452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3 series of tests made so far: </a:t>
            </a:r>
            <a:r>
              <a:rPr lang="en-US" sz="1600" i="1" dirty="0" smtClean="0"/>
              <a:t>July 15</a:t>
            </a:r>
            <a:r>
              <a:rPr lang="en-US" sz="1600" i="1" baseline="30000" dirty="0" smtClean="0"/>
              <a:t>th</a:t>
            </a:r>
            <a:r>
              <a:rPr lang="en-US" sz="1600" i="1" dirty="0" smtClean="0"/>
              <a:t>, July 21</a:t>
            </a:r>
            <a:r>
              <a:rPr lang="en-US" sz="1600" i="1" baseline="30000" dirty="0" smtClean="0"/>
              <a:t>st</a:t>
            </a:r>
            <a:r>
              <a:rPr lang="en-US" sz="1600" i="1" dirty="0" smtClean="0"/>
              <a:t> and August 10</a:t>
            </a:r>
            <a:r>
              <a:rPr lang="en-US" sz="1600" i="1" baseline="30000" dirty="0" smtClean="0"/>
              <a:t>th</a:t>
            </a:r>
          </a:p>
          <a:p>
            <a:endParaRPr lang="en-US" sz="800" dirty="0" smtClean="0"/>
          </a:p>
          <a:p>
            <a:r>
              <a:rPr lang="en-US" sz="1600" dirty="0" smtClean="0"/>
              <a:t>Very many thanks to </a:t>
            </a:r>
            <a:r>
              <a:rPr lang="en-US" sz="1600" dirty="0" err="1" smtClean="0"/>
              <a:t>Nikhef</a:t>
            </a:r>
            <a:r>
              <a:rPr lang="en-US" sz="1600" dirty="0" smtClean="0"/>
              <a:t> for their strong support and help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55776" y="-27384"/>
            <a:ext cx="5209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sequences  - Small Fixture and Micro-Weld Head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323528" y="404664"/>
          <a:ext cx="8640960" cy="618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131"/>
                <a:gridCol w="4098405"/>
                <a:gridCol w="3816424"/>
              </a:tblGrid>
              <a:tr h="2902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Test</a:t>
                      </a:r>
                      <a:r>
                        <a:rPr lang="en-US" sz="1600" baseline="0" dirty="0" smtClean="0"/>
                        <a:t> #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Purpose &amp; Test condition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Comments</a:t>
                      </a:r>
                      <a:endParaRPr lang="en-US" sz="1600" dirty="0"/>
                    </a:p>
                  </a:txBody>
                  <a:tcPr/>
                </a:tc>
              </a:tr>
              <a:tr h="5013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r>
                        <a:rPr lang="en-US" sz="1600" baseline="30000" dirty="0" smtClean="0"/>
                        <a:t>st</a:t>
                      </a:r>
                      <a:r>
                        <a:rPr lang="en-US" sz="1600" dirty="0" smtClean="0"/>
                        <a:t> investigation to find a signal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Identified a current</a:t>
                      </a:r>
                      <a:r>
                        <a:rPr lang="en-US" sz="1600" baseline="0" dirty="0" smtClean="0"/>
                        <a:t> peak in the middle of the welding process possibly</a:t>
                      </a:r>
                      <a:endParaRPr lang="en-US" sz="1600" dirty="0"/>
                    </a:p>
                  </a:txBody>
                  <a:tcPr/>
                </a:tc>
              </a:tr>
              <a:tr h="5013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Trigger the scope on the start current. Probe</a:t>
                      </a:r>
                      <a:r>
                        <a:rPr lang="en-US" sz="1600" baseline="0" dirty="0" smtClean="0"/>
                        <a:t> at 10cm from the weld head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The current peak</a:t>
                      </a:r>
                      <a:r>
                        <a:rPr lang="en-US" sz="1600" baseline="0" dirty="0" smtClean="0"/>
                        <a:t> is found : 10A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and undershoot : 13A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5013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Trigger the scope on the start current. Probe</a:t>
                      </a:r>
                      <a:r>
                        <a:rPr lang="en-US" sz="1600" baseline="0" dirty="0" smtClean="0"/>
                        <a:t> at ~50cm from the weld head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The current peak</a:t>
                      </a:r>
                      <a:r>
                        <a:rPr lang="en-US" sz="1600" baseline="0" dirty="0" smtClean="0"/>
                        <a:t> is found : 3A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and undershoot : 3.5A</a:t>
                      </a:r>
                      <a:endParaRPr lang="en-US" sz="1600" dirty="0" smtClean="0"/>
                    </a:p>
                  </a:txBody>
                  <a:tcPr/>
                </a:tc>
              </a:tr>
              <a:tr h="71246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Trigger the scope on the start current. Probe</a:t>
                      </a:r>
                      <a:r>
                        <a:rPr lang="en-US" sz="1600" baseline="0" dirty="0" smtClean="0"/>
                        <a:t> not around the pipe but just outside and at 10 cm from the weld head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The current peak</a:t>
                      </a:r>
                      <a:r>
                        <a:rPr lang="en-US" sz="1600" baseline="0" dirty="0" smtClean="0"/>
                        <a:t> is found : 4A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and undershoot : 3A</a:t>
                      </a:r>
                      <a:endParaRPr lang="en-US" sz="1600" dirty="0" smtClean="0"/>
                    </a:p>
                  </a:txBody>
                  <a:tcPr/>
                </a:tc>
              </a:tr>
              <a:tr h="5013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Trigger the scope on the start current. Probe</a:t>
                      </a:r>
                      <a:r>
                        <a:rPr lang="en-US" sz="1600" baseline="0" dirty="0" smtClean="0"/>
                        <a:t> far from the weld head and pipe. 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 trigger – No signal</a:t>
                      </a:r>
                    </a:p>
                    <a:p>
                      <a:r>
                        <a:rPr lang="en-US" sz="1600" dirty="0" smtClean="0"/>
                        <a:t>Trigger threshold:</a:t>
                      </a:r>
                      <a:r>
                        <a:rPr lang="en-US" sz="1600" baseline="0" dirty="0" smtClean="0"/>
                        <a:t> 100mA</a:t>
                      </a:r>
                      <a:endParaRPr lang="en-US" sz="1600" dirty="0"/>
                    </a:p>
                  </a:txBody>
                  <a:tcPr/>
                </a:tc>
              </a:tr>
              <a:tr h="5013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Scope</a:t>
                      </a:r>
                      <a:r>
                        <a:rPr lang="en-US" sz="1600" baseline="0" dirty="0" smtClean="0"/>
                        <a:t> probe now use to measure a voltage between 2 points on the pipe. 70mm between the probe and the return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</a:t>
                      </a:r>
                      <a:r>
                        <a:rPr lang="en-US" sz="1600" baseline="30000" dirty="0" smtClean="0"/>
                        <a:t>st</a:t>
                      </a:r>
                      <a:r>
                        <a:rPr lang="en-US" sz="1600" dirty="0" smtClean="0"/>
                        <a:t> peak is negative: -85V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Overshoot: +</a:t>
                      </a:r>
                      <a:r>
                        <a:rPr lang="en-US" sz="1600" baseline="0" dirty="0" smtClean="0"/>
                        <a:t>70V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Suspect inductance in the probe cable!</a:t>
                      </a:r>
                      <a:endParaRPr lang="en-US" sz="1600" dirty="0" smtClean="0"/>
                    </a:p>
                  </a:txBody>
                  <a:tcPr/>
                </a:tc>
              </a:tr>
              <a:tr h="5013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Scope</a:t>
                      </a:r>
                      <a:r>
                        <a:rPr lang="en-US" sz="1600" baseline="0" dirty="0" smtClean="0"/>
                        <a:t> probe.  4mm between the probe and the return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</a:t>
                      </a:r>
                      <a:r>
                        <a:rPr lang="en-US" sz="1600" baseline="30000" dirty="0" smtClean="0"/>
                        <a:t>st</a:t>
                      </a:r>
                      <a:r>
                        <a:rPr lang="en-US" sz="1600" dirty="0" smtClean="0"/>
                        <a:t> peak is negative: -50V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Overshoot: +</a:t>
                      </a:r>
                      <a:r>
                        <a:rPr lang="en-US" sz="1600" baseline="0" dirty="0" smtClean="0"/>
                        <a:t>40V</a:t>
                      </a:r>
                      <a:endParaRPr lang="en-US" sz="1600" dirty="0" smtClean="0"/>
                    </a:p>
                  </a:txBody>
                  <a:tcPr/>
                </a:tc>
              </a:tr>
              <a:tr h="5013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Scope</a:t>
                      </a:r>
                      <a:r>
                        <a:rPr lang="en-US" sz="1600" baseline="0" dirty="0" smtClean="0"/>
                        <a:t> probe with coiled pipe of 3 loops:</a:t>
                      </a:r>
                    </a:p>
                    <a:p>
                      <a:r>
                        <a:rPr lang="en-US" sz="1600" baseline="0" dirty="0" smtClean="0"/>
                        <a:t> Probe and the return between the 2 ends of the coil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</a:t>
                      </a:r>
                      <a:r>
                        <a:rPr lang="en-US" sz="1600" baseline="30000" dirty="0" smtClean="0"/>
                        <a:t>st</a:t>
                      </a:r>
                      <a:r>
                        <a:rPr lang="en-US" sz="1600" dirty="0" smtClean="0"/>
                        <a:t> peak is negative: -170V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Overshoot: +1</a:t>
                      </a:r>
                      <a:r>
                        <a:rPr lang="en-US" sz="1600" baseline="0" dirty="0" smtClean="0"/>
                        <a:t>40V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Suspect inductance in the probe cable and in the loop that is now longer!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83768" y="-27384"/>
            <a:ext cx="4485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sequences –Scope Traces (Small Fixture)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323528" y="404664"/>
          <a:ext cx="8640960" cy="6264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7776864"/>
              </a:tblGrid>
              <a:tr h="4158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Test</a:t>
                      </a:r>
                      <a:r>
                        <a:rPr lang="en-US" sz="1600" baseline="0" dirty="0" smtClean="0"/>
                        <a:t> #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Scope</a:t>
                      </a:r>
                      <a:r>
                        <a:rPr lang="en-US" sz="1600" baseline="0" dirty="0" smtClean="0"/>
                        <a:t> Traces</a:t>
                      </a:r>
                      <a:endParaRPr lang="en-US" sz="1600" dirty="0"/>
                    </a:p>
                  </a:txBody>
                  <a:tcPr/>
                </a:tc>
              </a:tr>
              <a:tr h="19496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19496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19496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D:\IBL\OrbitalWelding\Tests\July2010-SS\ScopeResults-SmallFixtures\weldSmallFixt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836712"/>
            <a:ext cx="2808311" cy="1920184"/>
          </a:xfrm>
          <a:prstGeom prst="rect">
            <a:avLst/>
          </a:prstGeom>
          <a:noFill/>
        </p:spPr>
      </p:pic>
      <p:pic>
        <p:nvPicPr>
          <p:cNvPr id="5" name="Picture 3" descr="D:\IBL\OrbitalWelding\Tests\July2010-SS\ScopeResults-SmallFixtures\weldSmallFixtur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1" y="2780928"/>
            <a:ext cx="2808312" cy="1920183"/>
          </a:xfrm>
          <a:prstGeom prst="rect">
            <a:avLst/>
          </a:prstGeom>
          <a:noFill/>
        </p:spPr>
      </p:pic>
      <p:pic>
        <p:nvPicPr>
          <p:cNvPr id="6" name="Picture 4" descr="D:\IBL\OrbitalWelding\Tests\July2010-SS\ScopeResults-SmallFixtures\weldSmallFixture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1" y="4725144"/>
            <a:ext cx="2808312" cy="1920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83768" y="-27384"/>
            <a:ext cx="4485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sequences –Scope Traces (Small Fixture)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323528" y="404664"/>
          <a:ext cx="8640960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7776864"/>
              </a:tblGrid>
              <a:tr h="36990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Test</a:t>
                      </a:r>
                      <a:r>
                        <a:rPr lang="en-US" sz="1600" baseline="0" dirty="0" smtClean="0"/>
                        <a:t> #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Scope</a:t>
                      </a:r>
                      <a:r>
                        <a:rPr lang="en-US" sz="1600" baseline="0" dirty="0" smtClean="0"/>
                        <a:t> Traces</a:t>
                      </a:r>
                      <a:endParaRPr lang="en-US" sz="1600" dirty="0"/>
                    </a:p>
                  </a:txBody>
                  <a:tcPr/>
                </a:tc>
              </a:tr>
              <a:tr h="27284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6990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result since no signal found!</a:t>
                      </a:r>
                      <a:endParaRPr lang="en-US" sz="1600" dirty="0"/>
                    </a:p>
                  </a:txBody>
                  <a:tcPr/>
                </a:tc>
              </a:tr>
              <a:tr h="25804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 descr="D:\IBL\OrbitalWelding\Tests\July2010-SS\ScopeResults-SmallFixtures\weldSmallFixtur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9" y="836712"/>
            <a:ext cx="3744416" cy="2560245"/>
          </a:xfrm>
          <a:prstGeom prst="rect">
            <a:avLst/>
          </a:prstGeom>
          <a:noFill/>
        </p:spPr>
      </p:pic>
      <p:pic>
        <p:nvPicPr>
          <p:cNvPr id="3076" name="Picture 4" descr="D:\IBL\OrbitalWelding\Tests\July2010-SS\ScopeResults-SmallFixtures\weldSmallFixture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9" y="3861048"/>
            <a:ext cx="3744416" cy="2560244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5796136" y="4869160"/>
            <a:ext cx="1355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Scope probe</a:t>
            </a:r>
            <a:endParaRPr lang="en-US" b="1" dirty="0"/>
          </a:p>
        </p:txBody>
      </p:sp>
      <p:cxnSp>
        <p:nvCxnSpPr>
          <p:cNvPr id="12" name="Connecteur droit avec flèche 11"/>
          <p:cNvCxnSpPr/>
          <p:nvPr/>
        </p:nvCxnSpPr>
        <p:spPr>
          <a:xfrm rot="10800000">
            <a:off x="5220072" y="5085184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83768" y="-27384"/>
            <a:ext cx="4485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sequences –Scope Traces (Small Fixture)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323528" y="404664"/>
          <a:ext cx="8640960" cy="5871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7776864"/>
              </a:tblGrid>
              <a:tr h="2160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Test</a:t>
                      </a:r>
                      <a:r>
                        <a:rPr lang="en-US" sz="1600" baseline="0" dirty="0" smtClean="0"/>
                        <a:t> #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Scope</a:t>
                      </a:r>
                      <a:r>
                        <a:rPr lang="en-US" sz="1600" baseline="0" dirty="0" smtClean="0"/>
                        <a:t> Traces</a:t>
                      </a:r>
                      <a:endParaRPr lang="en-US" sz="1600" dirty="0"/>
                    </a:p>
                  </a:txBody>
                  <a:tcPr/>
                </a:tc>
              </a:tr>
              <a:tr h="26890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8466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D:\IBL\OrbitalWelding\Tests\July2010-SS\ScopeResults-SmallFixtures\weldSmallFixtur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764705"/>
            <a:ext cx="3888432" cy="2658716"/>
          </a:xfrm>
          <a:prstGeom prst="rect">
            <a:avLst/>
          </a:prstGeom>
          <a:noFill/>
        </p:spPr>
      </p:pic>
      <p:pic>
        <p:nvPicPr>
          <p:cNvPr id="4099" name="Picture 3" descr="D:\IBL\OrbitalWelding\Tests\July2010-SS\ScopeResults-SmallFixtures\weldSmallFixture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9" y="3506589"/>
            <a:ext cx="3888432" cy="2658715"/>
          </a:xfrm>
          <a:prstGeom prst="rect">
            <a:avLst/>
          </a:prstGeom>
          <a:noFill/>
        </p:spPr>
      </p:pic>
      <p:sp>
        <p:nvSpPr>
          <p:cNvPr id="11" name="Forme libre 10"/>
          <p:cNvSpPr/>
          <p:nvPr/>
        </p:nvSpPr>
        <p:spPr>
          <a:xfrm>
            <a:off x="7000186" y="3573016"/>
            <a:ext cx="1748278" cy="1539076"/>
          </a:xfrm>
          <a:custGeom>
            <a:avLst/>
            <a:gdLst>
              <a:gd name="connsiteX0" fmla="*/ 0 w 1244222"/>
              <a:gd name="connsiteY0" fmla="*/ 22746 h 1251044"/>
              <a:gd name="connsiteX1" fmla="*/ 668741 w 1244222"/>
              <a:gd name="connsiteY1" fmla="*/ 22746 h 1251044"/>
              <a:gd name="connsiteX2" fmla="*/ 1201003 w 1244222"/>
              <a:gd name="connsiteY2" fmla="*/ 159223 h 1251044"/>
              <a:gd name="connsiteX3" fmla="*/ 696036 w 1244222"/>
              <a:gd name="connsiteY3" fmla="*/ 268405 h 1251044"/>
              <a:gd name="connsiteX4" fmla="*/ 464024 w 1244222"/>
              <a:gd name="connsiteY4" fmla="*/ 131928 h 1251044"/>
              <a:gd name="connsiteX5" fmla="*/ 818866 w 1244222"/>
              <a:gd name="connsiteY5" fmla="*/ 118280 h 1251044"/>
              <a:gd name="connsiteX6" fmla="*/ 1132765 w 1244222"/>
              <a:gd name="connsiteY6" fmla="*/ 350292 h 1251044"/>
              <a:gd name="connsiteX7" fmla="*/ 764275 w 1244222"/>
              <a:gd name="connsiteY7" fmla="*/ 473122 h 1251044"/>
              <a:gd name="connsiteX8" fmla="*/ 477672 w 1244222"/>
              <a:gd name="connsiteY8" fmla="*/ 363940 h 1251044"/>
              <a:gd name="connsiteX9" fmla="*/ 736980 w 1244222"/>
              <a:gd name="connsiteY9" fmla="*/ 309349 h 1251044"/>
              <a:gd name="connsiteX10" fmla="*/ 1078174 w 1244222"/>
              <a:gd name="connsiteY10" fmla="*/ 473122 h 1251044"/>
              <a:gd name="connsiteX11" fmla="*/ 791571 w 1244222"/>
              <a:gd name="connsiteY11" fmla="*/ 664190 h 1251044"/>
              <a:gd name="connsiteX12" fmla="*/ 491320 w 1244222"/>
              <a:gd name="connsiteY12" fmla="*/ 541361 h 1251044"/>
              <a:gd name="connsiteX13" fmla="*/ 805218 w 1244222"/>
              <a:gd name="connsiteY13" fmla="*/ 486770 h 1251044"/>
              <a:gd name="connsiteX14" fmla="*/ 1173708 w 1244222"/>
              <a:gd name="connsiteY14" fmla="*/ 650543 h 1251044"/>
              <a:gd name="connsiteX15" fmla="*/ 1228299 w 1244222"/>
              <a:gd name="connsiteY15" fmla="*/ 1251044 h 125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4222" h="1251044">
                <a:moveTo>
                  <a:pt x="0" y="22746"/>
                </a:moveTo>
                <a:cubicBezTo>
                  <a:pt x="234287" y="11373"/>
                  <a:pt x="468574" y="0"/>
                  <a:pt x="668741" y="22746"/>
                </a:cubicBezTo>
                <a:cubicBezTo>
                  <a:pt x="868908" y="45492"/>
                  <a:pt x="1196454" y="118280"/>
                  <a:pt x="1201003" y="159223"/>
                </a:cubicBezTo>
                <a:cubicBezTo>
                  <a:pt x="1205552" y="200166"/>
                  <a:pt x="818866" y="272954"/>
                  <a:pt x="696036" y="268405"/>
                </a:cubicBezTo>
                <a:cubicBezTo>
                  <a:pt x="573206" y="263856"/>
                  <a:pt x="443552" y="156949"/>
                  <a:pt x="464024" y="131928"/>
                </a:cubicBezTo>
                <a:cubicBezTo>
                  <a:pt x="484496" y="106907"/>
                  <a:pt x="707409" y="81886"/>
                  <a:pt x="818866" y="118280"/>
                </a:cubicBezTo>
                <a:cubicBezTo>
                  <a:pt x="930323" y="154674"/>
                  <a:pt x="1141863" y="291152"/>
                  <a:pt x="1132765" y="350292"/>
                </a:cubicBezTo>
                <a:cubicBezTo>
                  <a:pt x="1123667" y="409432"/>
                  <a:pt x="873457" y="470847"/>
                  <a:pt x="764275" y="473122"/>
                </a:cubicBezTo>
                <a:cubicBezTo>
                  <a:pt x="655093" y="475397"/>
                  <a:pt x="482221" y="391235"/>
                  <a:pt x="477672" y="363940"/>
                </a:cubicBezTo>
                <a:cubicBezTo>
                  <a:pt x="473123" y="336645"/>
                  <a:pt x="636896" y="291152"/>
                  <a:pt x="736980" y="309349"/>
                </a:cubicBezTo>
                <a:cubicBezTo>
                  <a:pt x="837064" y="327546"/>
                  <a:pt x="1069076" y="413982"/>
                  <a:pt x="1078174" y="473122"/>
                </a:cubicBezTo>
                <a:cubicBezTo>
                  <a:pt x="1087272" y="532262"/>
                  <a:pt x="889380" y="652817"/>
                  <a:pt x="791571" y="664190"/>
                </a:cubicBezTo>
                <a:cubicBezTo>
                  <a:pt x="693762" y="675563"/>
                  <a:pt x="489046" y="570931"/>
                  <a:pt x="491320" y="541361"/>
                </a:cubicBezTo>
                <a:cubicBezTo>
                  <a:pt x="493594" y="511791"/>
                  <a:pt x="691487" y="468573"/>
                  <a:pt x="805218" y="486770"/>
                </a:cubicBezTo>
                <a:cubicBezTo>
                  <a:pt x="918949" y="504967"/>
                  <a:pt x="1103195" y="523164"/>
                  <a:pt x="1173708" y="650543"/>
                </a:cubicBezTo>
                <a:cubicBezTo>
                  <a:pt x="1244222" y="777922"/>
                  <a:pt x="1236260" y="1014483"/>
                  <a:pt x="1228299" y="1251044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08104" y="5229200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à coins arrondis 13"/>
          <p:cNvSpPr/>
          <p:nvPr/>
        </p:nvSpPr>
        <p:spPr>
          <a:xfrm>
            <a:off x="5580112" y="5301208"/>
            <a:ext cx="1008112" cy="504056"/>
          </a:xfrm>
          <a:prstGeom prst="roundRect">
            <a:avLst>
              <a:gd name="adj" fmla="val 3790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eur droit avec flèche 16"/>
          <p:cNvCxnSpPr/>
          <p:nvPr/>
        </p:nvCxnSpPr>
        <p:spPr>
          <a:xfrm rot="5400000" flipH="1" flipV="1">
            <a:off x="6769038" y="4112282"/>
            <a:ext cx="108012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7308304" y="4653136"/>
            <a:ext cx="144016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rme libre 23"/>
          <p:cNvSpPr/>
          <p:nvPr/>
        </p:nvSpPr>
        <p:spPr>
          <a:xfrm>
            <a:off x="6757916" y="4626591"/>
            <a:ext cx="957619" cy="1132764"/>
          </a:xfrm>
          <a:custGeom>
            <a:avLst/>
            <a:gdLst>
              <a:gd name="connsiteX0" fmla="*/ 543636 w 957619"/>
              <a:gd name="connsiteY0" fmla="*/ 0 h 1132764"/>
              <a:gd name="connsiteX1" fmla="*/ 925774 w 957619"/>
              <a:gd name="connsiteY1" fmla="*/ 477672 h 1132764"/>
              <a:gd name="connsiteX2" fmla="*/ 734705 w 957619"/>
              <a:gd name="connsiteY2" fmla="*/ 777922 h 1132764"/>
              <a:gd name="connsiteX3" fmla="*/ 584580 w 957619"/>
              <a:gd name="connsiteY3" fmla="*/ 1091821 h 1132764"/>
              <a:gd name="connsiteX4" fmla="*/ 93260 w 957619"/>
              <a:gd name="connsiteY4" fmla="*/ 1023582 h 1132764"/>
              <a:gd name="connsiteX5" fmla="*/ 25021 w 957619"/>
              <a:gd name="connsiteY5" fmla="*/ 1023582 h 113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7619" h="1132764">
                <a:moveTo>
                  <a:pt x="543636" y="0"/>
                </a:moveTo>
                <a:cubicBezTo>
                  <a:pt x="718782" y="174009"/>
                  <a:pt x="893929" y="348018"/>
                  <a:pt x="925774" y="477672"/>
                </a:cubicBezTo>
                <a:cubicBezTo>
                  <a:pt x="957619" y="607326"/>
                  <a:pt x="791571" y="675564"/>
                  <a:pt x="734705" y="777922"/>
                </a:cubicBezTo>
                <a:cubicBezTo>
                  <a:pt x="677839" y="880280"/>
                  <a:pt x="691487" y="1050878"/>
                  <a:pt x="584580" y="1091821"/>
                </a:cubicBezTo>
                <a:cubicBezTo>
                  <a:pt x="477673" y="1132764"/>
                  <a:pt x="186520" y="1034955"/>
                  <a:pt x="93260" y="1023582"/>
                </a:cubicBezTo>
                <a:cubicBezTo>
                  <a:pt x="0" y="1012209"/>
                  <a:pt x="12510" y="1017895"/>
                  <a:pt x="25021" y="1023582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55776" y="-27384"/>
            <a:ext cx="501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sequences  - 3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series of tests on  August 10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323528" y="404664"/>
          <a:ext cx="8640960" cy="4980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131"/>
                <a:gridCol w="4098405"/>
                <a:gridCol w="3816424"/>
              </a:tblGrid>
              <a:tr h="2902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Test</a:t>
                      </a:r>
                      <a:r>
                        <a:rPr lang="en-US" sz="1600" baseline="0" dirty="0" smtClean="0"/>
                        <a:t> #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Purpose &amp; Test condition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Comments</a:t>
                      </a:r>
                      <a:endParaRPr lang="en-US" sz="1600" dirty="0"/>
                    </a:p>
                  </a:txBody>
                  <a:tcPr/>
                </a:tc>
              </a:tr>
              <a:tr h="5013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1.1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Small Fixture – 4 mm Ti round</a:t>
                      </a:r>
                    </a:p>
                    <a:p>
                      <a:r>
                        <a:rPr lang="en-US" sz="1600" dirty="0" smtClean="0"/>
                        <a:t>5mm</a:t>
                      </a:r>
                      <a:r>
                        <a:rPr lang="en-US" sz="1600" baseline="0" dirty="0" smtClean="0"/>
                        <a:t> from fixture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2A</a:t>
                      </a:r>
                      <a:r>
                        <a:rPr lang="en-US" sz="1600" baseline="0" dirty="0" smtClean="0"/>
                        <a:t> current which is much smaller than the previous test</a:t>
                      </a:r>
                      <a:endParaRPr lang="en-US" sz="1600" dirty="0"/>
                    </a:p>
                  </a:txBody>
                  <a:tcPr/>
                </a:tc>
              </a:tr>
              <a:tr h="5013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1.2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Small Fixture – 4 mm Ti round</a:t>
                      </a:r>
                    </a:p>
                    <a:p>
                      <a:r>
                        <a:rPr lang="en-US" sz="1600" dirty="0" smtClean="0"/>
                        <a:t>300mm</a:t>
                      </a:r>
                      <a:r>
                        <a:rPr lang="en-US" sz="1600" baseline="0" dirty="0" smtClean="0"/>
                        <a:t> from fixture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Did not trigger at 250mA</a:t>
                      </a:r>
                    </a:p>
                  </a:txBody>
                  <a:tcPr/>
                </a:tc>
              </a:tr>
              <a:tr h="5013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2.1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Small</a:t>
                      </a:r>
                      <a:r>
                        <a:rPr lang="en-US" sz="1600" baseline="0" dirty="0" smtClean="0"/>
                        <a:t> Fixture – 4 mm Ti round</a:t>
                      </a:r>
                    </a:p>
                    <a:p>
                      <a:r>
                        <a:rPr lang="en-US" sz="1600" baseline="0" dirty="0" smtClean="0"/>
                        <a:t>300 mm from fixture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Did not trigger at 250mA</a:t>
                      </a:r>
                    </a:p>
                  </a:txBody>
                  <a:tcPr/>
                </a:tc>
              </a:tr>
              <a:tr h="5916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2.2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Small</a:t>
                      </a:r>
                      <a:r>
                        <a:rPr lang="en-US" sz="1600" baseline="0" dirty="0" smtClean="0"/>
                        <a:t>  Fixture – 4 mm Ti round</a:t>
                      </a:r>
                    </a:p>
                    <a:p>
                      <a:r>
                        <a:rPr lang="en-US" sz="1600" baseline="0" dirty="0" smtClean="0"/>
                        <a:t>50 mm from fixture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Peak seen at 0.5A inside 100ns</a:t>
                      </a:r>
                    </a:p>
                  </a:txBody>
                  <a:tcPr/>
                </a:tc>
              </a:tr>
              <a:tr h="5013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2.3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Small</a:t>
                      </a:r>
                      <a:r>
                        <a:rPr lang="en-US" sz="1600" baseline="0" dirty="0" smtClean="0"/>
                        <a:t>  Fixture – 4 mm Ti round</a:t>
                      </a:r>
                    </a:p>
                    <a:p>
                      <a:r>
                        <a:rPr lang="en-US" sz="1600" baseline="0" dirty="0" smtClean="0"/>
                        <a:t>300 mm from fixture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Trigger threshold set at 50mA</a:t>
                      </a:r>
                    </a:p>
                    <a:p>
                      <a:r>
                        <a:rPr lang="en-US" sz="1600" dirty="0" smtClean="0"/>
                        <a:t>Peak</a:t>
                      </a:r>
                      <a:r>
                        <a:rPr lang="en-US" sz="1600" baseline="0" dirty="0" smtClean="0"/>
                        <a:t> seen at 0.35A</a:t>
                      </a:r>
                      <a:r>
                        <a:rPr lang="en-US" sz="1600" dirty="0" smtClean="0"/>
                        <a:t> </a:t>
                      </a:r>
                    </a:p>
                  </a:txBody>
                  <a:tcPr/>
                </a:tc>
              </a:tr>
              <a:tr h="5013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2.4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Small</a:t>
                      </a:r>
                      <a:r>
                        <a:rPr lang="en-US" sz="1600" baseline="0" dirty="0" smtClean="0"/>
                        <a:t>  Fixture – 4 mm SS, 0.7 mm wall</a:t>
                      </a:r>
                    </a:p>
                    <a:p>
                      <a:r>
                        <a:rPr lang="en-US" sz="1600" baseline="0" dirty="0" smtClean="0"/>
                        <a:t>300 mm from fixture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Trigger threshold set at 50mA</a:t>
                      </a:r>
                    </a:p>
                    <a:p>
                      <a:r>
                        <a:rPr lang="en-US" sz="1600" dirty="0" smtClean="0"/>
                        <a:t>Did not trigger!</a:t>
                      </a:r>
                    </a:p>
                  </a:txBody>
                  <a:tcPr/>
                </a:tc>
              </a:tr>
              <a:tr h="5013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2.5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Small</a:t>
                      </a:r>
                      <a:r>
                        <a:rPr lang="en-US" sz="1600" baseline="0" dirty="0" smtClean="0"/>
                        <a:t>  Fixture – 4 mm SS, 0.7 mm wall</a:t>
                      </a:r>
                    </a:p>
                    <a:p>
                      <a:r>
                        <a:rPr lang="en-US" sz="1600" baseline="0" dirty="0" smtClean="0"/>
                        <a:t>50 mm from fixture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Trigger threshold set at 50mA</a:t>
                      </a:r>
                    </a:p>
                    <a:p>
                      <a:r>
                        <a:rPr lang="en-US" sz="1600" dirty="0" smtClean="0"/>
                        <a:t>Peak</a:t>
                      </a:r>
                      <a:r>
                        <a:rPr lang="en-US" sz="1600" baseline="0" dirty="0" smtClean="0"/>
                        <a:t> seen at 0.4A</a:t>
                      </a:r>
                      <a:r>
                        <a:rPr lang="en-US" sz="1600" dirty="0" smtClean="0"/>
                        <a:t> </a:t>
                      </a:r>
                    </a:p>
                  </a:txBody>
                  <a:tcPr/>
                </a:tc>
              </a:tr>
              <a:tr h="5013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2.7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Small</a:t>
                      </a:r>
                      <a:r>
                        <a:rPr lang="en-US" sz="1600" baseline="0" dirty="0" smtClean="0"/>
                        <a:t>  Fixture – 4 mm SS, 0.7 mm wall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50 mm from fixture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smtClean="0"/>
                        <a:t>+ New tungsten head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Trigger threshold set at 50mA</a:t>
                      </a:r>
                    </a:p>
                    <a:p>
                      <a:r>
                        <a:rPr lang="en-US" sz="1600" dirty="0" smtClean="0"/>
                        <a:t>Peak</a:t>
                      </a:r>
                      <a:r>
                        <a:rPr lang="en-US" sz="1600" baseline="0" dirty="0" smtClean="0"/>
                        <a:t> seen at 0.4A</a:t>
                      </a:r>
                      <a:r>
                        <a:rPr lang="en-US" sz="1600" dirty="0" smtClean="0"/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772678" y="5877272"/>
            <a:ext cx="7183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Small fixture measurements could not reproduce what was measured the 1</a:t>
            </a:r>
            <a:r>
              <a:rPr lang="en-US" sz="1600" b="1" i="1" baseline="30000" dirty="0" smtClean="0"/>
              <a:t>st</a:t>
            </a:r>
            <a:r>
              <a:rPr lang="en-US" sz="1600" b="1" i="1" dirty="0" smtClean="0"/>
              <a:t> time!</a:t>
            </a:r>
            <a:endParaRPr lang="en-US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55776" y="-27384"/>
            <a:ext cx="501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sequences  - 3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series of tests on  August 10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323528" y="404664"/>
          <a:ext cx="8640960" cy="4066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131"/>
                <a:gridCol w="4098405"/>
                <a:gridCol w="3816424"/>
              </a:tblGrid>
              <a:tr h="2902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Test</a:t>
                      </a:r>
                      <a:r>
                        <a:rPr lang="en-US" sz="1600" baseline="0" dirty="0" smtClean="0"/>
                        <a:t> #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Purpose &amp; Test condition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Comments</a:t>
                      </a:r>
                      <a:endParaRPr lang="en-US" sz="1600" dirty="0"/>
                    </a:p>
                  </a:txBody>
                  <a:tcPr/>
                </a:tc>
              </a:tr>
              <a:tr h="5013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3.1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Normal</a:t>
                      </a:r>
                      <a:r>
                        <a:rPr lang="en-US" sz="1600" baseline="0" dirty="0" smtClean="0"/>
                        <a:t>  Fixture – 4 mm SS, 0.7 mm wall</a:t>
                      </a:r>
                    </a:p>
                    <a:p>
                      <a:r>
                        <a:rPr lang="en-US" sz="1600" baseline="0" dirty="0" smtClean="0"/>
                        <a:t>50 mm from fixture – head at 0.64mm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Trigger threshold set at 250mA</a:t>
                      </a:r>
                    </a:p>
                    <a:p>
                      <a:r>
                        <a:rPr lang="en-US" sz="1600" dirty="0" smtClean="0"/>
                        <a:t>Did not trigger!</a:t>
                      </a:r>
                    </a:p>
                  </a:txBody>
                  <a:tcPr/>
                </a:tc>
              </a:tr>
              <a:tr h="5013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3.3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Normal Fixture – 4 mm Ti round</a:t>
                      </a:r>
                    </a:p>
                    <a:p>
                      <a:r>
                        <a:rPr lang="en-US" sz="1600" dirty="0" smtClean="0"/>
                        <a:t>50mm</a:t>
                      </a:r>
                      <a:r>
                        <a:rPr lang="en-US" sz="1600" baseline="0" dirty="0" smtClean="0"/>
                        <a:t> from fixture – Power socket changed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Trigger threshold set at 250mA</a:t>
                      </a:r>
                    </a:p>
                    <a:p>
                      <a:r>
                        <a:rPr lang="en-US" sz="1600" dirty="0" smtClean="0"/>
                        <a:t>Did not trigger!</a:t>
                      </a:r>
                    </a:p>
                  </a:txBody>
                  <a:tcPr/>
                </a:tc>
              </a:tr>
              <a:tr h="5013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3.4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Normal</a:t>
                      </a:r>
                      <a:r>
                        <a:rPr lang="en-US" sz="1600" baseline="0" dirty="0" smtClean="0"/>
                        <a:t> Fixture – 4 mm Ti round</a:t>
                      </a:r>
                    </a:p>
                    <a:p>
                      <a:r>
                        <a:rPr lang="en-US" sz="1600" baseline="0" dirty="0" smtClean="0"/>
                        <a:t>8 mm from fixture – head at 0.8mm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Trigger threshold set at 250mA</a:t>
                      </a:r>
                    </a:p>
                    <a:p>
                      <a:r>
                        <a:rPr lang="en-US" sz="1600" dirty="0" smtClean="0"/>
                        <a:t>Did not trigger!</a:t>
                      </a:r>
                    </a:p>
                  </a:txBody>
                  <a:tcPr/>
                </a:tc>
              </a:tr>
              <a:tr h="5916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3.5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Normal</a:t>
                      </a:r>
                      <a:r>
                        <a:rPr lang="en-US" sz="1600" baseline="0" dirty="0" smtClean="0"/>
                        <a:t> Fixture – 4 mm Ti round</a:t>
                      </a:r>
                    </a:p>
                    <a:p>
                      <a:r>
                        <a:rPr lang="en-US" sz="1600" baseline="0" dirty="0" smtClean="0"/>
                        <a:t>8 mm from fixture – head return lock loosely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Trigger threshold set at 250mA</a:t>
                      </a:r>
                    </a:p>
                    <a:p>
                      <a:r>
                        <a:rPr lang="en-US" sz="1600" dirty="0" smtClean="0"/>
                        <a:t>1A current peak seen</a:t>
                      </a:r>
                    </a:p>
                  </a:txBody>
                  <a:tcPr/>
                </a:tc>
              </a:tr>
              <a:tr h="5013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3.7 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Change of welding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param</a:t>
                      </a:r>
                      <a:r>
                        <a:rPr lang="en-US" sz="1600" baseline="0" dirty="0" smtClean="0"/>
                        <a:t>: Start power set to “normal” instead of “low”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Peak +: 1A</a:t>
                      </a:r>
                    </a:p>
                    <a:p>
                      <a:r>
                        <a:rPr lang="en-US" sz="1600" dirty="0" smtClean="0"/>
                        <a:t>Peak -: 1.75A</a:t>
                      </a:r>
                    </a:p>
                  </a:txBody>
                  <a:tcPr/>
                </a:tc>
              </a:tr>
              <a:tr h="5013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3.8 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Change of welding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param</a:t>
                      </a:r>
                      <a:r>
                        <a:rPr lang="en-US" sz="1600" baseline="0" dirty="0" smtClean="0"/>
                        <a:t>: Start power set to “</a:t>
                      </a:r>
                      <a:r>
                        <a:rPr lang="en-US" sz="1600" baseline="0" dirty="0" err="1" smtClean="0"/>
                        <a:t>lowl</a:t>
                      </a:r>
                      <a:r>
                        <a:rPr lang="en-US" sz="1600" baseline="0" dirty="0" smtClean="0"/>
                        <a:t>” and start current set at 20A instead of 13.3A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Peak +: 0.5A</a:t>
                      </a:r>
                    </a:p>
                    <a:p>
                      <a:r>
                        <a:rPr lang="en-US" sz="1600" dirty="0" smtClean="0"/>
                        <a:t>Peak -: 1A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827584" y="5013176"/>
            <a:ext cx="7341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Normal fixture measurements could not reproduce what was measured the 1</a:t>
            </a:r>
            <a:r>
              <a:rPr lang="en-US" sz="1600" b="1" i="1" baseline="30000" dirty="0" smtClean="0"/>
              <a:t>st</a:t>
            </a:r>
            <a:r>
              <a:rPr lang="en-US" sz="1600" b="1" i="1" dirty="0" smtClean="0"/>
              <a:t> time!</a:t>
            </a:r>
            <a:endParaRPr lang="en-US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95536" y="644490"/>
            <a:ext cx="849694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What have we learnt?</a:t>
            </a:r>
            <a:endParaRPr lang="en-US" sz="1600" b="1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When something is measured the current pulse and undershoot can be as high as 25A and is happening inside 10ns during a power glitch.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Otherwise during the welding revolution and for ~20s there is a periodic current measure with up to 150mA peak and at a period of 150 µs.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When measuring the voltage across the pipe one measured a high induced voltage in the scope probe and as high as 320V peak to peak!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The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series of tests were supposed to learn us more but were confusing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Unfortunately /fortunately all the measurements made with both fixtures did not show high current as the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times</a:t>
            </a:r>
          </a:p>
          <a:p>
            <a:endParaRPr lang="en-US" sz="1600" b="1" dirty="0" smtClean="0"/>
          </a:p>
          <a:p>
            <a:r>
              <a:rPr lang="en-US" sz="1600" b="1" u="sng" dirty="0" smtClean="0"/>
              <a:t>Identification after discussion:</a:t>
            </a:r>
          </a:p>
          <a:p>
            <a:pPr marL="342900" indent="-342900">
              <a:buAutoNum type="arabicParenR"/>
            </a:pPr>
            <a:r>
              <a:rPr lang="en-US" sz="1600" dirty="0" smtClean="0"/>
              <a:t>The glitches we measured are significant even if the current probe we used has a bandwidth of 15MHz  (ok for rise time of ~20ns)</a:t>
            </a:r>
          </a:p>
          <a:p>
            <a:pPr marL="342900" indent="-342900">
              <a:buAutoNum type="arabicParenR"/>
            </a:pPr>
            <a:r>
              <a:rPr lang="en-US" sz="1600" dirty="0" smtClean="0"/>
              <a:t>G. </a:t>
            </a:r>
            <a:r>
              <a:rPr lang="en-US" sz="1600" dirty="0" err="1" smtClean="0"/>
              <a:t>Blanchot</a:t>
            </a:r>
            <a:r>
              <a:rPr lang="en-US" sz="1600" dirty="0" smtClean="0"/>
              <a:t> from PH-ESE suspect a capacitive inductance link to the power cord of the welder</a:t>
            </a:r>
          </a:p>
          <a:p>
            <a:pPr marL="342900" indent="-342900">
              <a:buAutoNum type="arabicParenR"/>
            </a:pPr>
            <a:r>
              <a:rPr lang="en-US" sz="1600" dirty="0" smtClean="0"/>
              <a:t>When the probe was left far from the pipe nothing was measured</a:t>
            </a:r>
          </a:p>
          <a:p>
            <a:pPr marL="342900" indent="-342900">
              <a:buAutoNum type="arabicParenR"/>
            </a:pPr>
            <a:r>
              <a:rPr lang="en-US" sz="1600" dirty="0" smtClean="0"/>
              <a:t>One may now suspect that the long power supply cord of the head coming from the welder may have been laid differently at the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series of test </a:t>
            </a:r>
          </a:p>
          <a:p>
            <a:pPr marL="342900" indent="-342900">
              <a:buAutoNum type="arabicParenR"/>
            </a:pPr>
            <a:r>
              <a:rPr lang="en-US" sz="1600" dirty="0" smtClean="0"/>
              <a:t>Given what is said in 4) the pipe may work as an antenna </a:t>
            </a:r>
          </a:p>
          <a:p>
            <a:pPr marL="342900" indent="-342900">
              <a:buAutoNum type="arabicParenR"/>
            </a:pPr>
            <a:r>
              <a:rPr lang="en-US" sz="1600" dirty="0" smtClean="0"/>
              <a:t>Can the glitch be more destructive than the small current pulses seen over the 20s?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779912" y="0"/>
            <a:ext cx="125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764704"/>
            <a:ext cx="8496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Use a current probe with higher bandwidth (100 MHz) like the TCP312. BUT possible only for pipe lower than 3.5mm OD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Orientation and positioning of probe has to be part of the future tests relative to the welder power cord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Use high bandwidth near field probes from ETS LINGREN (G. </a:t>
            </a:r>
            <a:r>
              <a:rPr lang="en-US" sz="1600" dirty="0" err="1" smtClean="0"/>
              <a:t>Blanchot</a:t>
            </a:r>
            <a:r>
              <a:rPr lang="en-US" sz="1600" dirty="0" smtClean="0"/>
              <a:t> agreed to lend us the equipment). Can measure H and E field within 3GHz bandwidth.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Use an amplifier with one of the input set to a long wire laid along the pipe or set in different positions.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Try to use FEI4 mounted on PCB and laid on top of the pipe during OW. Make full FE characterization after each series of tests.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Ideally it would be nice to have the OW machine at CERN or to make the investigation at </a:t>
            </a:r>
            <a:r>
              <a:rPr lang="en-US" sz="1600" dirty="0" err="1" smtClean="0"/>
              <a:t>Nikhef</a:t>
            </a:r>
            <a:r>
              <a:rPr lang="en-US" sz="1600" dirty="0" smtClean="0"/>
              <a:t> by local staff. It is estimated that many iterations are needed.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3528" y="406985"/>
            <a:ext cx="4828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List of tests potentially interesting to investigate:</a:t>
            </a:r>
            <a:endParaRPr lang="en-US" b="1" u="sng" dirty="0"/>
          </a:p>
        </p:txBody>
      </p:sp>
      <p:sp>
        <p:nvSpPr>
          <p:cNvPr id="6" name="ZoneTexte 5"/>
          <p:cNvSpPr txBox="1"/>
          <p:nvPr/>
        </p:nvSpPr>
        <p:spPr>
          <a:xfrm>
            <a:off x="3975942" y="-27384"/>
            <a:ext cx="812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19883" y="3923764"/>
            <a:ext cx="2117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Input for discussion:</a:t>
            </a:r>
            <a:endParaRPr lang="en-US" b="1" u="sng" dirty="0"/>
          </a:p>
        </p:txBody>
      </p:sp>
      <p:sp>
        <p:nvSpPr>
          <p:cNvPr id="8" name="ZoneTexte 7"/>
          <p:cNvSpPr txBox="1"/>
          <p:nvPr/>
        </p:nvSpPr>
        <p:spPr>
          <a:xfrm>
            <a:off x="395536" y="4239086"/>
            <a:ext cx="84969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Test program can be long until one can certify that there is no risk to do OW with FEI4 modules in vicinity. 1 to 2 years investigation without any guaranty on the results!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As soon as something is wrong or destroyed it could certainly be a show stopper!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If everything goes fine what next to qualify?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Can an ageing be accelerated when doing a welding and how to evaluate it?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One think that the surrounding of the module/stave can change the conclusion and induce field that may be generated by the flex, the tape or the wings. Final qualification has to be done on a real stave. Is this conceivable?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23928" y="0"/>
            <a:ext cx="1349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7544" y="476672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Stave design include </a:t>
            </a:r>
            <a:r>
              <a:rPr lang="en-US" b="1" dirty="0" err="1" smtClean="0"/>
              <a:t>todays</a:t>
            </a:r>
            <a:r>
              <a:rPr lang="en-US" b="1" dirty="0" smtClean="0"/>
              <a:t> 2 options:</a:t>
            </a:r>
          </a:p>
          <a:p>
            <a:pPr marL="342900" indent="-342900">
              <a:buAutoNum type="arabicParenR"/>
            </a:pPr>
            <a:r>
              <a:rPr lang="en-US" dirty="0" smtClean="0"/>
              <a:t>Have the stave built with 7m long pipes </a:t>
            </a:r>
            <a:r>
              <a:rPr lang="en-US" dirty="0" smtClean="0"/>
              <a:t>(capillary on 1 side) and </a:t>
            </a:r>
            <a:r>
              <a:rPr lang="en-US" dirty="0" smtClean="0"/>
              <a:t>hold inside a long jig that will permanently be attached until the integration to the beam pipe. It require that there is no show stop all along the stave loading steps: loading, wire bonding, metrology, electrical testing, thermal cycling …</a:t>
            </a:r>
          </a:p>
          <a:p>
            <a:pPr marL="342900" indent="-342900">
              <a:buAutoNum type="arabicParenR"/>
            </a:pPr>
            <a:r>
              <a:rPr lang="en-US" dirty="0" smtClean="0"/>
              <a:t>Have a reduce length to ~1.2 m stave and make the orbital welding just before or after the integration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467544" y="2492896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 err="1" smtClean="0"/>
              <a:t>UniGe</a:t>
            </a:r>
            <a:r>
              <a:rPr lang="en-US" b="1" dirty="0" smtClean="0"/>
              <a:t> has though that modular pipe could be an alternative:</a:t>
            </a:r>
          </a:p>
          <a:p>
            <a:r>
              <a:rPr lang="en-US" b="1" dirty="0" smtClean="0"/>
              <a:t>Pro: </a:t>
            </a:r>
            <a:r>
              <a:rPr lang="en-US" dirty="0" smtClean="0"/>
              <a:t>Pipe may then be glued at the latest after the integration to the beam pipe</a:t>
            </a:r>
          </a:p>
          <a:p>
            <a:r>
              <a:rPr lang="en-US" b="1" dirty="0" smtClean="0"/>
              <a:t>Cons: </a:t>
            </a:r>
            <a:r>
              <a:rPr lang="en-US" dirty="0" smtClean="0"/>
              <a:t>This is purely conceptual and it really needs some time for investigation to qualify the thermal performance, the material budget, …</a:t>
            </a:r>
          </a:p>
        </p:txBody>
      </p:sp>
      <p:pic>
        <p:nvPicPr>
          <p:cNvPr id="1026" name="Picture 2" descr="D:\IBL\StaveLoading\OtherConceptualDesign\IBL_Stave_1.jpg"/>
          <p:cNvPicPr>
            <a:picLocks noChangeAspect="1" noChangeArrowheads="1"/>
          </p:cNvPicPr>
          <p:nvPr/>
        </p:nvPicPr>
        <p:blipFill>
          <a:blip r:embed="rId3" cstate="print"/>
          <a:srcRect l="6868" t="27764" r="8779" b="26804"/>
          <a:stretch>
            <a:fillRect/>
          </a:stretch>
        </p:blipFill>
        <p:spPr bwMode="auto">
          <a:xfrm>
            <a:off x="3707904" y="5229200"/>
            <a:ext cx="5184576" cy="1296144"/>
          </a:xfrm>
          <a:prstGeom prst="rect">
            <a:avLst/>
          </a:prstGeom>
          <a:noFill/>
        </p:spPr>
      </p:pic>
      <p:pic>
        <p:nvPicPr>
          <p:cNvPr id="1027" name="Picture 3" descr="D:\IBL\StaveLoading\OtherConceptualDesign\IBL_Stave_2.jpg"/>
          <p:cNvPicPr>
            <a:picLocks noChangeAspect="1" noChangeArrowheads="1"/>
          </p:cNvPicPr>
          <p:nvPr/>
        </p:nvPicPr>
        <p:blipFill>
          <a:blip r:embed="rId4" cstate="print"/>
          <a:srcRect l="4492" t="3651" r="1873"/>
          <a:stretch>
            <a:fillRect/>
          </a:stretch>
        </p:blipFill>
        <p:spPr bwMode="auto">
          <a:xfrm>
            <a:off x="0" y="3645024"/>
            <a:ext cx="4283968" cy="226076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4355976" y="5301208"/>
            <a:ext cx="612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CFRP</a:t>
            </a:r>
            <a:endParaRPr lang="en-US" sz="1600" b="1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7884368" y="5373216"/>
            <a:ext cx="612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CFRP</a:t>
            </a:r>
            <a:endParaRPr lang="en-US" sz="1600" b="1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004048" y="6309320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TPG</a:t>
            </a:r>
            <a:endParaRPr lang="en-US" sz="1600" b="1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5724128" y="5949280"/>
            <a:ext cx="1065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/>
              <a:t>PocoFoam</a:t>
            </a:r>
            <a:endParaRPr lang="en-US" sz="1600" b="1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5076056" y="5805264"/>
            <a:ext cx="622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/>
              <a:t>Airex</a:t>
            </a:r>
            <a:endParaRPr lang="en-US" sz="1600" b="1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7092280" y="5805264"/>
            <a:ext cx="622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/>
              <a:t>Airex</a:t>
            </a:r>
            <a:endParaRPr lang="en-US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1668" r="1288" b="16841"/>
          <a:stretch>
            <a:fillRect/>
          </a:stretch>
        </p:blipFill>
        <p:spPr bwMode="auto">
          <a:xfrm>
            <a:off x="899592" y="845712"/>
            <a:ext cx="2088232" cy="287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IBL\OrbitalWelding\Pictures\Fixtures\StandardFixtures-SSpi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005064"/>
            <a:ext cx="5105500" cy="2649187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908720"/>
            <a:ext cx="2841104" cy="284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23528" y="620688"/>
            <a:ext cx="3795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“Standard” fixture with normal weld head</a:t>
            </a:r>
            <a:endParaRPr lang="en-US" sz="16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5004048" y="570166"/>
            <a:ext cx="3348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“Small” fixture with micro-weld head</a:t>
            </a:r>
            <a:endParaRPr lang="en-US" sz="16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347864" y="107340"/>
            <a:ext cx="2654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Fixtures used for the tests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771800" y="6309320"/>
            <a:ext cx="3877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“Standard” fixture with SS-pipe of 4mm OD</a:t>
            </a:r>
            <a:endParaRPr lang="en-US" sz="1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BL\OrbitalWelding\Tests\July2010-SS\Pictures\Setup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94" y="548680"/>
            <a:ext cx="5066078" cy="314096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027" name="Picture 3" descr="D:\IBL\OrbitalWelding\Tests\July2010-SS\Pictures\Setup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6563"/>
            <a:ext cx="4832983" cy="314143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3703584" y="107340"/>
            <a:ext cx="2668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 pictures of the set-up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D:\IBL\OrbitalWelding\Tests\July2010-SS\WeldingParameters.JPG"/>
          <p:cNvPicPr>
            <a:picLocks noChangeAspect="1" noChangeArrowheads="1"/>
          </p:cNvPicPr>
          <p:nvPr/>
        </p:nvPicPr>
        <p:blipFill>
          <a:blip r:embed="rId5" cstate="print"/>
          <a:srcRect l="1946" t="15971" r="1658" b="8692"/>
          <a:stretch>
            <a:fillRect/>
          </a:stretch>
        </p:blipFill>
        <p:spPr bwMode="auto">
          <a:xfrm>
            <a:off x="5364088" y="548680"/>
            <a:ext cx="3312368" cy="6309272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 rot="5400000">
            <a:off x="7803621" y="3132683"/>
            <a:ext cx="2115003" cy="36933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Welding parameters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IBL\OrbitalWelding\Tests\July2010-SS\Pictures\Setup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4211960" cy="293433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029" name="Picture 5" descr="D:\IBL\OrbitalWelding\Tests\July2010-SS\Pictures\Setup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32273"/>
            <a:ext cx="4211960" cy="342572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2915816" y="44624"/>
            <a:ext cx="3907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 pictures during the measurements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IBL\OrbitalWelding\Tests\July2010-SS\Pictures\Setup_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548680"/>
            <a:ext cx="3600400" cy="414046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027" name="Picture 3" descr="D:\IBL\OrbitalWelding\Tests\July2010-SS\Pictures\Setup_10.JPG"/>
          <p:cNvPicPr>
            <a:picLocks noChangeAspect="1" noChangeArrowheads="1"/>
          </p:cNvPicPr>
          <p:nvPr/>
        </p:nvPicPr>
        <p:blipFill>
          <a:blip r:embed="rId6" cstate="print"/>
          <a:srcRect l="62369" t="42816" r="-169" b="24747"/>
          <a:stretch>
            <a:fillRect/>
          </a:stretch>
        </p:blipFill>
        <p:spPr bwMode="auto">
          <a:xfrm>
            <a:off x="5580112" y="4797152"/>
            <a:ext cx="2880320" cy="18002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6420128" y="6165304"/>
            <a:ext cx="1968296" cy="369332"/>
          </a:xfrm>
          <a:prstGeom prst="rect">
            <a:avLst/>
          </a:prstGeom>
          <a:solidFill>
            <a:srgbClr val="D9D9D9">
              <a:alpha val="4902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Hall probe position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80312" y="1772816"/>
            <a:ext cx="1152128" cy="64807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avec flèche 9"/>
          <p:cNvCxnSpPr>
            <a:stCxn id="8" idx="2"/>
            <a:endCxn id="1027" idx="0"/>
          </p:cNvCxnSpPr>
          <p:nvPr/>
        </p:nvCxnSpPr>
        <p:spPr>
          <a:xfrm rot="5400000">
            <a:off x="6300192" y="3140968"/>
            <a:ext cx="2376264" cy="93610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59832" y="-27384"/>
            <a:ext cx="3423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sequences  - Standard Fixture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323528" y="404664"/>
          <a:ext cx="8640960" cy="637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131"/>
                <a:gridCol w="4098405"/>
                <a:gridCol w="3816424"/>
              </a:tblGrid>
              <a:tr h="2902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Test</a:t>
                      </a:r>
                      <a:r>
                        <a:rPr lang="en-US" sz="1600" baseline="0" dirty="0" smtClean="0"/>
                        <a:t> #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Purpose &amp; Test condition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Comments</a:t>
                      </a:r>
                      <a:endParaRPr lang="en-US" sz="1600" dirty="0"/>
                    </a:p>
                  </a:txBody>
                  <a:tcPr/>
                </a:tc>
              </a:tr>
              <a:tr h="5013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r>
                        <a:rPr lang="en-US" sz="1600" baseline="30000" dirty="0" smtClean="0"/>
                        <a:t>st</a:t>
                      </a:r>
                      <a:r>
                        <a:rPr lang="en-US" sz="1600" dirty="0" smtClean="0"/>
                        <a:t> investigation to find a signal and frequency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Identified cyclic</a:t>
                      </a:r>
                      <a:r>
                        <a:rPr lang="en-US" sz="1600" baseline="0" dirty="0" smtClean="0"/>
                        <a:t> current peaks</a:t>
                      </a:r>
                    </a:p>
                    <a:p>
                      <a:r>
                        <a:rPr lang="en-US" sz="1600" baseline="0" dirty="0" smtClean="0"/>
                        <a:t>Amplitude: +/- 150 </a:t>
                      </a:r>
                      <a:r>
                        <a:rPr lang="en-US" sz="1600" baseline="0" dirty="0" err="1" smtClean="0"/>
                        <a:t>mA</a:t>
                      </a:r>
                      <a:r>
                        <a:rPr lang="en-US" sz="1600" baseline="0" dirty="0" smtClean="0"/>
                        <a:t> - Period: 150 µs</a:t>
                      </a:r>
                      <a:endParaRPr lang="en-US" sz="1600" dirty="0"/>
                    </a:p>
                  </a:txBody>
                  <a:tcPr/>
                </a:tc>
              </a:tr>
              <a:tr h="5013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Change acquisition time to have a larger</a:t>
                      </a:r>
                      <a:r>
                        <a:rPr lang="en-US" sz="1600" baseline="0" dirty="0" smtClean="0"/>
                        <a:t> view of the welding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Found about 0.3s</a:t>
                      </a:r>
                      <a:r>
                        <a:rPr lang="en-US" sz="1600" baseline="0" dirty="0" smtClean="0"/>
                        <a:t> before the welding cycles a huge current peak</a:t>
                      </a:r>
                      <a:endParaRPr lang="en-US" sz="1600" dirty="0"/>
                    </a:p>
                  </a:txBody>
                  <a:tcPr/>
                </a:tc>
              </a:tr>
              <a:tr h="5013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Current probe very close to collar setting 500mV/div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Huge peak out of scale</a:t>
                      </a:r>
                      <a:endParaRPr lang="en-US" sz="1600" dirty="0"/>
                    </a:p>
                  </a:txBody>
                  <a:tcPr/>
                </a:tc>
              </a:tr>
              <a:tr h="71246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Current probe very close to collar setting 1.5V/div (zoom)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 current peak</a:t>
                      </a:r>
                      <a:r>
                        <a:rPr lang="en-US" sz="1600" baseline="0" dirty="0" smtClean="0"/>
                        <a:t> is found at 25A and undershoot  at 15A</a:t>
                      </a:r>
                      <a:endParaRPr lang="en-US" sz="1600" dirty="0"/>
                    </a:p>
                  </a:txBody>
                  <a:tcPr/>
                </a:tc>
              </a:tr>
              <a:tr h="5013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Current probe at ~10 cm from the welding head.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 current peak is found at 20A and undershoot at 10A</a:t>
                      </a:r>
                      <a:endParaRPr lang="en-US" sz="1600" dirty="0"/>
                    </a:p>
                  </a:txBody>
                  <a:tcPr/>
                </a:tc>
              </a:tr>
              <a:tr h="5013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Current probe at ~10cm from the welding</a:t>
                      </a:r>
                      <a:r>
                        <a:rPr lang="en-US" sz="1600" baseline="0" dirty="0" smtClean="0"/>
                        <a:t> head plus a Al shield in between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The current peak is found at 20A and undershoot at</a:t>
                      </a:r>
                      <a:r>
                        <a:rPr lang="en-US" sz="1600" baseline="0" dirty="0" smtClean="0"/>
                        <a:t> &gt; </a:t>
                      </a:r>
                      <a:r>
                        <a:rPr lang="en-US" sz="1600" dirty="0" smtClean="0"/>
                        <a:t>20A</a:t>
                      </a:r>
                    </a:p>
                  </a:txBody>
                  <a:tcPr/>
                </a:tc>
              </a:tr>
              <a:tr h="5013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Current probe at ~ 15 cm and around</a:t>
                      </a:r>
                      <a:r>
                        <a:rPr lang="en-US" sz="1600" baseline="0" dirty="0" smtClean="0"/>
                        <a:t> the </a:t>
                      </a:r>
                      <a:r>
                        <a:rPr lang="en-US" sz="1600" baseline="0" dirty="0" err="1" smtClean="0"/>
                        <a:t>Ar</a:t>
                      </a:r>
                      <a:r>
                        <a:rPr lang="en-US" sz="1600" baseline="0" dirty="0" smtClean="0"/>
                        <a:t> exhaust plastic pipe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The current peak is found at 5A and undershoot at</a:t>
                      </a:r>
                      <a:r>
                        <a:rPr lang="en-US" sz="1600" baseline="0" dirty="0" smtClean="0"/>
                        <a:t>  15</a:t>
                      </a:r>
                      <a:r>
                        <a:rPr lang="en-US" sz="1600" dirty="0" smtClean="0"/>
                        <a:t>A</a:t>
                      </a:r>
                    </a:p>
                  </a:txBody>
                  <a:tcPr/>
                </a:tc>
              </a:tr>
              <a:tr h="5013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Current probe far from the welding head at ~70cm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The current peak is found at 20A and undershoot at</a:t>
                      </a: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20A</a:t>
                      </a:r>
                    </a:p>
                  </a:txBody>
                  <a:tcPr/>
                </a:tc>
              </a:tr>
              <a:tr h="52827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Current probe far from welding head ~60cm and head far from the machine</a:t>
                      </a:r>
                      <a:r>
                        <a:rPr lang="en-US" sz="1600" baseline="0" dirty="0" smtClean="0"/>
                        <a:t> welder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The current peak is found at 14A and undershoot at</a:t>
                      </a:r>
                      <a:r>
                        <a:rPr lang="en-US" sz="1600" baseline="0" dirty="0" smtClean="0"/>
                        <a:t>  1</a:t>
                      </a:r>
                      <a:r>
                        <a:rPr lang="en-US" sz="1600" dirty="0" smtClean="0"/>
                        <a:t>0A</a:t>
                      </a:r>
                    </a:p>
                  </a:txBody>
                  <a:tcPr/>
                </a:tc>
              </a:tr>
              <a:tr h="52827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Same as before plus a copper</a:t>
                      </a:r>
                      <a:r>
                        <a:rPr lang="en-US" sz="1600" baseline="0" dirty="0" smtClean="0"/>
                        <a:t> mesh set around the pipe and connected to a GND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The current peak is found at 14A and undershoot at</a:t>
                      </a:r>
                      <a:r>
                        <a:rPr lang="en-US" sz="1600" baseline="0" dirty="0" smtClean="0"/>
                        <a:t>  1</a:t>
                      </a:r>
                      <a:r>
                        <a:rPr lang="en-US" sz="1600" dirty="0" smtClean="0"/>
                        <a:t>0A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83768" y="-27384"/>
            <a:ext cx="4826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sequences –Scope Traces (Standard Fixture)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323528" y="404664"/>
          <a:ext cx="8640960" cy="6264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7776864"/>
              </a:tblGrid>
              <a:tr h="4158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Test</a:t>
                      </a:r>
                      <a:r>
                        <a:rPr lang="en-US" sz="1600" baseline="0" dirty="0" smtClean="0"/>
                        <a:t> #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Scope</a:t>
                      </a:r>
                      <a:r>
                        <a:rPr lang="en-US" sz="1600" baseline="0" dirty="0" smtClean="0"/>
                        <a:t> Traces</a:t>
                      </a:r>
                      <a:endParaRPr lang="en-US" sz="1600" dirty="0"/>
                    </a:p>
                  </a:txBody>
                  <a:tcPr/>
                </a:tc>
              </a:tr>
              <a:tr h="19496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19496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19496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D:\IBL\OrbitalWelding\Tests\July2010-SS\we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908720"/>
            <a:ext cx="4320480" cy="1803800"/>
          </a:xfrm>
          <a:prstGeom prst="rect">
            <a:avLst/>
          </a:prstGeom>
          <a:noFill/>
        </p:spPr>
      </p:pic>
      <p:pic>
        <p:nvPicPr>
          <p:cNvPr id="2051" name="Picture 3" descr="D:\IBL\OrbitalWelding\Tests\July2010-SS\wel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761101"/>
            <a:ext cx="2872458" cy="1964043"/>
          </a:xfrm>
          <a:prstGeom prst="rect">
            <a:avLst/>
          </a:prstGeom>
          <a:noFill/>
        </p:spPr>
      </p:pic>
      <p:pic>
        <p:nvPicPr>
          <p:cNvPr id="2052" name="Picture 4" descr="D:\IBL\OrbitalWelding\Tests\July2010-SS\weld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725144"/>
            <a:ext cx="2843462" cy="194421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5220072" y="4077072"/>
            <a:ext cx="1543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Hall probe trace</a:t>
            </a:r>
            <a:endParaRPr lang="en-US" sz="1600" b="1" i="1" dirty="0"/>
          </a:p>
        </p:txBody>
      </p:sp>
      <p:cxnSp>
        <p:nvCxnSpPr>
          <p:cNvPr id="9" name="Connecteur droit avec flèche 8"/>
          <p:cNvCxnSpPr>
            <a:stCxn id="7" idx="1"/>
          </p:cNvCxnSpPr>
          <p:nvPr/>
        </p:nvCxnSpPr>
        <p:spPr>
          <a:xfrm rot="10800000" flipV="1">
            <a:off x="4355976" y="4246349"/>
            <a:ext cx="864096" cy="467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292080" y="3645024"/>
            <a:ext cx="2473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Current probe trace (5A/V)</a:t>
            </a:r>
            <a:endParaRPr lang="en-US" sz="1600" b="1" i="1" dirty="0"/>
          </a:p>
        </p:txBody>
      </p:sp>
      <p:cxnSp>
        <p:nvCxnSpPr>
          <p:cNvPr id="13" name="Connecteur droit avec flèche 12"/>
          <p:cNvCxnSpPr/>
          <p:nvPr/>
        </p:nvCxnSpPr>
        <p:spPr>
          <a:xfrm rot="10800000" flipV="1">
            <a:off x="4355976" y="3861048"/>
            <a:ext cx="86409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300192" y="1484784"/>
            <a:ext cx="1411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+/- 150 </a:t>
            </a:r>
            <a:r>
              <a:rPr lang="en-US" sz="1600" b="1" i="1" dirty="0" err="1" smtClean="0"/>
              <a:t>mA</a:t>
            </a:r>
            <a:r>
              <a:rPr lang="en-US" sz="1600" b="1" i="1" dirty="0" smtClean="0"/>
              <a:t> </a:t>
            </a:r>
          </a:p>
          <a:p>
            <a:r>
              <a:rPr lang="en-US" sz="1600" b="1" i="1" dirty="0" smtClean="0"/>
              <a:t>T cycle: 150 µs</a:t>
            </a:r>
            <a:endParaRPr lang="en-US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323528" y="404664"/>
          <a:ext cx="8640960" cy="6264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7776864"/>
              </a:tblGrid>
              <a:tr h="4158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Test</a:t>
                      </a:r>
                      <a:r>
                        <a:rPr lang="en-US" sz="1600" baseline="0" dirty="0" smtClean="0"/>
                        <a:t> #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Scope</a:t>
                      </a:r>
                      <a:r>
                        <a:rPr lang="en-US" sz="1600" baseline="0" dirty="0" smtClean="0"/>
                        <a:t> Traces</a:t>
                      </a:r>
                      <a:endParaRPr lang="en-US" sz="1600" dirty="0"/>
                    </a:p>
                  </a:txBody>
                  <a:tcPr/>
                </a:tc>
              </a:tr>
              <a:tr h="19496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19496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19496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D:\IBL\OrbitalWelding\Tests\July2010-SS\wel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836712"/>
            <a:ext cx="2880320" cy="1969419"/>
          </a:xfrm>
          <a:prstGeom prst="rect">
            <a:avLst/>
          </a:prstGeom>
          <a:noFill/>
        </p:spPr>
      </p:pic>
      <p:pic>
        <p:nvPicPr>
          <p:cNvPr id="3075" name="Picture 3" descr="D:\IBL\OrbitalWelding\Tests\July2010-SS\weld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780928"/>
            <a:ext cx="2843460" cy="1944216"/>
          </a:xfrm>
          <a:prstGeom prst="rect">
            <a:avLst/>
          </a:prstGeom>
          <a:noFill/>
        </p:spPr>
      </p:pic>
      <p:pic>
        <p:nvPicPr>
          <p:cNvPr id="3076" name="Picture 4" descr="D:\IBL\OrbitalWelding\Tests\July2010-SS\weld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7" y="4723284"/>
            <a:ext cx="2880320" cy="1969418"/>
          </a:xfrm>
          <a:prstGeom prst="rect">
            <a:avLst/>
          </a:prstGeom>
          <a:noFill/>
        </p:spPr>
      </p:pic>
      <p:pic>
        <p:nvPicPr>
          <p:cNvPr id="10" name="Picture 4" descr="D:\IBL\OrbitalWelding\Tests\July2010-SS\Pictures\Setup_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836712"/>
            <a:ext cx="2790741" cy="194421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2483768" y="-27384"/>
            <a:ext cx="4826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sequences –Scope Traces (Standard Fixture)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323528" y="404664"/>
          <a:ext cx="8640960" cy="6264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7776864"/>
              </a:tblGrid>
              <a:tr h="4158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Test</a:t>
                      </a:r>
                      <a:r>
                        <a:rPr lang="en-US" sz="1600" baseline="0" dirty="0" smtClean="0"/>
                        <a:t> #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Scope</a:t>
                      </a:r>
                      <a:r>
                        <a:rPr lang="en-US" sz="1600" baseline="0" dirty="0" smtClean="0"/>
                        <a:t> Traces</a:t>
                      </a:r>
                      <a:endParaRPr lang="en-US" sz="1600" dirty="0"/>
                    </a:p>
                  </a:txBody>
                  <a:tcPr/>
                </a:tc>
              </a:tr>
              <a:tr h="19496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19496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19496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D:\IBL\OrbitalWelding\Tests\July2010-SS\weld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9" y="836712"/>
            <a:ext cx="2808312" cy="1920183"/>
          </a:xfrm>
          <a:prstGeom prst="rect">
            <a:avLst/>
          </a:prstGeom>
          <a:noFill/>
        </p:spPr>
      </p:pic>
      <p:pic>
        <p:nvPicPr>
          <p:cNvPr id="4099" name="Picture 3" descr="D:\IBL\OrbitalWelding\Tests\July2010-SS\weld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780929"/>
            <a:ext cx="2843460" cy="1944216"/>
          </a:xfrm>
          <a:prstGeom prst="rect">
            <a:avLst/>
          </a:prstGeom>
          <a:noFill/>
        </p:spPr>
      </p:pic>
      <p:pic>
        <p:nvPicPr>
          <p:cNvPr id="4100" name="Picture 4" descr="D:\IBL\OrbitalWelding\Tests\July2010-SS\weld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4725144"/>
            <a:ext cx="2843461" cy="1944216"/>
          </a:xfrm>
          <a:prstGeom prst="rect">
            <a:avLst/>
          </a:prstGeom>
          <a:noFill/>
        </p:spPr>
      </p:pic>
      <p:pic>
        <p:nvPicPr>
          <p:cNvPr id="7" name="Picture 3" descr="D:\IBL\OrbitalWelding\Tests\July2010-SS\Pictures\Setup_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5" y="4806459"/>
            <a:ext cx="2540274" cy="1790893"/>
          </a:xfrm>
          <a:prstGeom prst="rect">
            <a:avLst/>
          </a:prstGeom>
          <a:noFill/>
        </p:spPr>
      </p:pic>
      <p:pic>
        <p:nvPicPr>
          <p:cNvPr id="4101" name="Picture 5" descr="D:\IBL\OrbitalWelding\Tests\July2010-SS\Pictures\Setup_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836712"/>
            <a:ext cx="4104456" cy="1901731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2483768" y="-27384"/>
            <a:ext cx="4826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sequences –Scope Traces (Standard Fixture)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323528" y="404664"/>
          <a:ext cx="864096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7776864"/>
              </a:tblGrid>
              <a:tr h="3600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Test</a:t>
                      </a:r>
                      <a:r>
                        <a:rPr lang="en-US" sz="1600" baseline="0" dirty="0" smtClean="0"/>
                        <a:t> #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Scope</a:t>
                      </a:r>
                      <a:r>
                        <a:rPr lang="en-US" sz="1600" baseline="0" dirty="0" smtClean="0"/>
                        <a:t> Traces</a:t>
                      </a:r>
                      <a:endParaRPr lang="en-US" sz="1600" dirty="0"/>
                    </a:p>
                  </a:txBody>
                  <a:tcPr/>
                </a:tc>
              </a:tr>
              <a:tr h="58326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D:\IBL\OrbitalWelding\Tests\July2010-SS\weld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08720"/>
            <a:ext cx="3475340" cy="2376264"/>
          </a:xfrm>
          <a:prstGeom prst="rect">
            <a:avLst/>
          </a:prstGeom>
          <a:noFill/>
        </p:spPr>
      </p:pic>
      <p:pic>
        <p:nvPicPr>
          <p:cNvPr id="5124" name="Picture 4" descr="D:\IBL\OrbitalWelding\Tests\July2010-SS\Pictures\Setup_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666770"/>
            <a:ext cx="4176464" cy="2672937"/>
          </a:xfrm>
          <a:prstGeom prst="rect">
            <a:avLst/>
          </a:prstGeom>
          <a:noFill/>
        </p:spPr>
      </p:pic>
      <p:pic>
        <p:nvPicPr>
          <p:cNvPr id="5125" name="Picture 5" descr="D:\IBL\OrbitalWelding\Tests\July2010-SS\Pictures\Setup_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268760"/>
            <a:ext cx="3202527" cy="414407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483768" y="-27384"/>
            <a:ext cx="4826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sequences –Scope Traces (Standard Fixture)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1949</Words>
  <Application>Microsoft Office PowerPoint</Application>
  <PresentationFormat>Affichage à l'écran (4:3)</PresentationFormat>
  <Paragraphs>277</Paragraphs>
  <Slides>18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 </cp:lastModifiedBy>
  <cp:revision>53</cp:revision>
  <dcterms:modified xsi:type="dcterms:W3CDTF">2010-08-24T13:48:29Z</dcterms:modified>
</cp:coreProperties>
</file>