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  <p:sldMasterId id="2147483669" r:id="rId3"/>
  </p:sldMasterIdLst>
  <p:notesMasterIdLst>
    <p:notesMasterId r:id="rId31"/>
  </p:notesMasterIdLst>
  <p:handoutMasterIdLst>
    <p:handoutMasterId r:id="rId32"/>
  </p:handoutMasterIdLst>
  <p:sldIdLst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5143500" type="screen16x9"/>
  <p:notesSz cx="9874250" cy="67976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>
      <p:cViewPr>
        <p:scale>
          <a:sx n="110" d="100"/>
          <a:sy n="110" d="100"/>
        </p:scale>
        <p:origin x="-1362" y="-3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5" d="100"/>
          <a:sy n="115" d="100"/>
        </p:scale>
        <p:origin x="206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6456613"/>
            <a:ext cx="4278842" cy="341063"/>
          </a:xfrm>
          <a:prstGeom prst="rect">
            <a:avLst/>
          </a:prstGeom>
        </p:spPr>
        <p:txBody>
          <a:bodyPr vert="horz" lIns="91129" tIns="45565" rIns="91129" bIns="45565" rtlCol="0" anchor="b"/>
          <a:lstStyle>
            <a:lvl1pPr algn="l">
              <a:defRPr sz="1200"/>
            </a:lvl1pPr>
          </a:lstStyle>
          <a:p>
            <a:r>
              <a:rPr lang="fr-CH" dirty="0" smtClean="0"/>
              <a:t>Le 19.04.2017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593125" y="6456613"/>
            <a:ext cx="4278842" cy="341063"/>
          </a:xfrm>
          <a:prstGeom prst="rect">
            <a:avLst/>
          </a:prstGeom>
        </p:spPr>
        <p:txBody>
          <a:bodyPr vert="horz" lIns="91129" tIns="45565" rIns="91129" bIns="45565" rtlCol="0" anchor="b"/>
          <a:lstStyle>
            <a:lvl1pPr algn="r">
              <a:defRPr sz="1200"/>
            </a:lvl1pPr>
          </a:lstStyle>
          <a:p>
            <a:fld id="{BA5D1F0F-BDB1-4948-B5FF-00C89E3E4D84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572762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8842" cy="341458"/>
          </a:xfrm>
          <a:prstGeom prst="rect">
            <a:avLst/>
          </a:prstGeom>
        </p:spPr>
        <p:txBody>
          <a:bodyPr vert="horz" lIns="91129" tIns="45565" rIns="91129" bIns="45565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3696" y="0"/>
            <a:ext cx="4278842" cy="341458"/>
          </a:xfrm>
          <a:prstGeom prst="rect">
            <a:avLst/>
          </a:prstGeom>
        </p:spPr>
        <p:txBody>
          <a:bodyPr vert="horz" lIns="91129" tIns="45565" rIns="91129" bIns="45565" rtlCol="0"/>
          <a:lstStyle>
            <a:lvl1pPr algn="r">
              <a:defRPr sz="1200"/>
            </a:lvl1pPr>
          </a:lstStyle>
          <a:p>
            <a:fld id="{04DEEA87-A0B9-448F-9C1C-46D1DD38A127}" type="datetimeFigureOut">
              <a:rPr lang="fr-CH" smtClean="0"/>
              <a:t>18.05.2017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00363" y="849313"/>
            <a:ext cx="4075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29" tIns="45565" rIns="91129" bIns="45565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7425" y="3271382"/>
            <a:ext cx="7899400" cy="2676584"/>
          </a:xfrm>
          <a:prstGeom prst="rect">
            <a:avLst/>
          </a:prstGeom>
        </p:spPr>
        <p:txBody>
          <a:bodyPr vert="horz" lIns="91129" tIns="45565" rIns="91129" bIns="45565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6456220"/>
            <a:ext cx="4278842" cy="341457"/>
          </a:xfrm>
          <a:prstGeom prst="rect">
            <a:avLst/>
          </a:prstGeom>
        </p:spPr>
        <p:txBody>
          <a:bodyPr vert="horz" lIns="91129" tIns="45565" rIns="91129" bIns="45565" rtlCol="0" anchor="b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3696" y="6456220"/>
            <a:ext cx="4278842" cy="341457"/>
          </a:xfrm>
          <a:prstGeom prst="rect">
            <a:avLst/>
          </a:prstGeom>
        </p:spPr>
        <p:txBody>
          <a:bodyPr vert="horz" lIns="91129" tIns="45565" rIns="91129" bIns="45565" rtlCol="0" anchor="b"/>
          <a:lstStyle>
            <a:lvl1pPr algn="r">
              <a:defRPr sz="1200"/>
            </a:lvl1pPr>
          </a:lstStyle>
          <a:p>
            <a:fld id="{60842588-8564-46AA-AA1D-0E1C0B3AD9D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32082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2588-8564-46AA-AA1D-0E1C0B3AD9DA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40350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2588-8564-46AA-AA1D-0E1C0B3AD9DA}" type="slidenum">
              <a:rPr lang="fr-CH" smtClean="0"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58308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852"/>
            <a:ext cx="9144000" cy="61264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4728767"/>
            <a:ext cx="914400" cy="216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 smtClean="0"/>
              <a:t>Le 24.04.2017</a:t>
            </a:r>
          </a:p>
        </p:txBody>
      </p:sp>
    </p:spTree>
    <p:extLst>
      <p:ext uri="{BB962C8B-B14F-4D97-AF65-F5344CB8AC3E}">
        <p14:creationId xmlns:p14="http://schemas.microsoft.com/office/powerpoint/2010/main" val="3520252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1394"/>
            <a:ext cx="9144000" cy="61264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0213131-F374-400F-BFCE-0F8AED4019D6}" type="datetime1">
              <a:rPr lang="fr-FR" smtClean="0"/>
              <a:t>18/05/2017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38AEF9-613E-4F50-AB3F-BF720E27A65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55523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6FE176-67CB-4586-9502-63B134E11BD7}" type="datetime1">
              <a:rPr lang="fr-FR" smtClean="0"/>
              <a:t>18/05/2017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38AEF9-613E-4F50-AB3F-BF720E27A65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71043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1DD64A4-4D65-4E10-9E50-D5ED00FA0A7C}" type="datetime1">
              <a:rPr lang="fr-FR" smtClean="0"/>
              <a:t>18/05/2017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38AEF9-613E-4F50-AB3F-BF720E27A65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41483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E287F07-9216-41D1-95ED-87EB0DFC796E}" type="datetime1">
              <a:rPr lang="fr-FR" smtClean="0"/>
              <a:t>18/05/2017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38AEF9-613E-4F50-AB3F-BF720E27A65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06118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14DC512-E2D0-4C0C-A495-5BE7D3123938}" type="datetime1">
              <a:rPr lang="fr-FR" smtClean="0"/>
              <a:t>18/05/2017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38AEF9-613E-4F50-AB3F-BF720E27A65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04040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B5DBBB8-5B07-4F7F-A5CA-D9AE9BED7E6F}" type="datetime1">
              <a:rPr lang="fr-FR" smtClean="0"/>
              <a:t>18/05/2017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38AEF9-613E-4F50-AB3F-BF720E27A65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29910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00CF7AB-54C0-4063-BF02-6E1597A5FF97}" type="datetime1">
              <a:rPr lang="fr-FR" smtClean="0"/>
              <a:t>18/05/2017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38AEF9-613E-4F50-AB3F-BF720E27A65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19569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3F9B7AA-63DF-4E20-8473-E6BCCBE8F1D3}" type="datetime1">
              <a:rPr lang="fr-FR" smtClean="0"/>
              <a:t>18/05/2017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38AEF9-613E-4F50-AB3F-BF720E27A65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6512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6CAE773-CFD4-4025-8177-7C0E0DC7426B}" type="datetime1">
              <a:rPr lang="fr-FR" smtClean="0"/>
              <a:t>18/05/2017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38AEF9-613E-4F50-AB3F-BF720E27A65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69782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852"/>
            <a:ext cx="9144000" cy="61264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8781B4-965B-4336-9C2D-D43F9F301A97}" type="datetime1">
              <a:rPr lang="fr-FR" smtClean="0"/>
              <a:t>18/05/2017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38AEF9-613E-4F50-AB3F-BF720E27A65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389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2FABD-64A6-4CC7-9296-C7A42DAC4B3A}" type="datetimeFigureOut">
              <a:rPr lang="fr-CH" smtClean="0"/>
              <a:t>18.05.2017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AF00-25B5-4B83-AE46-F1A2F4987E2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42764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2FABD-64A6-4CC7-9296-C7A42DAC4B3A}" type="datetimeFigureOut">
              <a:rPr lang="fr-CH" smtClean="0"/>
              <a:t>18.05.2017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AF00-25B5-4B83-AE46-F1A2F4987E2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58473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2FABD-64A6-4CC7-9296-C7A42DAC4B3A}" type="datetimeFigureOut">
              <a:rPr lang="fr-CH" smtClean="0"/>
              <a:t>18.05.2017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AF00-25B5-4B83-AE46-F1A2F4987E2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17613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2FABD-64A6-4CC7-9296-C7A42DAC4B3A}" type="datetimeFigureOut">
              <a:rPr lang="fr-CH" smtClean="0"/>
              <a:t>18.05.2017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AF00-25B5-4B83-AE46-F1A2F4987E2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312775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2FABD-64A6-4CC7-9296-C7A42DAC4B3A}" type="datetimeFigureOut">
              <a:rPr lang="fr-CH" smtClean="0"/>
              <a:t>18.05.2017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AF00-25B5-4B83-AE46-F1A2F4987E2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77077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2FABD-64A6-4CC7-9296-C7A42DAC4B3A}" type="datetimeFigureOut">
              <a:rPr lang="fr-CH" smtClean="0"/>
              <a:t>18.05.2017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AF00-25B5-4B83-AE46-F1A2F4987E2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809492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2FABD-64A6-4CC7-9296-C7A42DAC4B3A}" type="datetimeFigureOut">
              <a:rPr lang="fr-CH" smtClean="0"/>
              <a:t>18.05.2017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AF00-25B5-4B83-AE46-F1A2F4987E2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61396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2FABD-64A6-4CC7-9296-C7A42DAC4B3A}" type="datetimeFigureOut">
              <a:rPr lang="fr-CH" smtClean="0"/>
              <a:t>18.05.2017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AF00-25B5-4B83-AE46-F1A2F4987E2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002093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2FABD-64A6-4CC7-9296-C7A42DAC4B3A}" type="datetimeFigureOut">
              <a:rPr lang="fr-CH" smtClean="0"/>
              <a:t>18.05.2017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AF00-25B5-4B83-AE46-F1A2F4987E2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32830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852"/>
            <a:ext cx="9144000" cy="61264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2FABD-64A6-4CC7-9296-C7A42DAC4B3A}" type="datetimeFigureOut">
              <a:rPr lang="fr-CH" smtClean="0"/>
              <a:t>18.05.2017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AF00-25B5-4B83-AE46-F1A2F4987E2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75436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2FABD-64A6-4CC7-9296-C7A42DAC4B3A}" type="datetimeFigureOut">
              <a:rPr lang="fr-CH" smtClean="0"/>
              <a:t>18.05.2017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AF00-25B5-4B83-AE46-F1A2F4987E2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24545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E33FB-A2CA-4B03-84C2-C651FFDD106E}" type="datetime1">
              <a:rPr lang="fr-FR" smtClean="0"/>
              <a:t>18/05/2017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22086-D178-4C54-9796-BCE27F210BA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55006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9B6C-3228-4B49-B0E1-B839F05F15F8}" type="datetime1">
              <a:rPr lang="fr-FR" smtClean="0"/>
              <a:t>18/05/2017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22086-D178-4C54-9796-BCE27F210BA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173018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6A6C5-C1E3-4794-90C4-AB20C2CEDE91}" type="datetime1">
              <a:rPr lang="fr-FR" smtClean="0"/>
              <a:t>18/05/2017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22086-D178-4C54-9796-BCE27F210BA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5494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079F-8574-4EDB-BDED-7F7BEC25DF25}" type="datetime1">
              <a:rPr lang="fr-FR" smtClean="0"/>
              <a:t>18/05/2017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22086-D178-4C54-9796-BCE27F210BA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45134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7508-4C3C-4F22-A5B2-0871CD109F63}" type="datetime1">
              <a:rPr lang="fr-FR" smtClean="0"/>
              <a:t>18/05/2017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22086-D178-4C54-9796-BCE27F210BA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839202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6D0E7-5ECE-41A3-8E92-2A15D79BFEEF}" type="datetime1">
              <a:rPr lang="fr-FR" smtClean="0"/>
              <a:t>18/05/2017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22086-D178-4C54-9796-BCE27F210BA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42958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90BFB-1A65-42F0-B14D-5DDFE08B0189}" type="datetime1">
              <a:rPr lang="fr-FR" smtClean="0"/>
              <a:t>18/05/2017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22086-D178-4C54-9796-BCE27F210BA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796088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308F-D38F-4A7F-A575-680B8F02809D}" type="datetime1">
              <a:rPr lang="fr-FR" smtClean="0"/>
              <a:t>18/05/2017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22086-D178-4C54-9796-BCE27F210BA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1168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852"/>
            <a:ext cx="9144000" cy="61264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64033-F971-4E73-A2C8-090CBC7D5A22}" type="datetime1">
              <a:rPr lang="fr-FR" smtClean="0"/>
              <a:t>18/05/2017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22086-D178-4C54-9796-BCE27F210BA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210531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BFBB-FC76-4556-BBD8-8CE19B2B392A}" type="datetime1">
              <a:rPr lang="fr-FR" smtClean="0"/>
              <a:t>18/05/2017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22086-D178-4C54-9796-BCE27F210BA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15381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E957-48BE-4839-A24E-FF9829808C34}" type="datetime1">
              <a:rPr lang="fr-FR" smtClean="0"/>
              <a:t>18/05/2017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22086-D178-4C54-9796-BCE27F210BA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58613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852"/>
            <a:ext cx="9144000" cy="61264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852"/>
            <a:ext cx="9144000" cy="61264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852"/>
            <a:ext cx="9144000" cy="61264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852"/>
            <a:ext cx="9144000" cy="61264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852"/>
            <a:ext cx="9144000" cy="61264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72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8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50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2FABD-64A6-4CC7-9296-C7A42DAC4B3A}" type="datetimeFigureOut">
              <a:rPr lang="fr-CH" smtClean="0"/>
              <a:t>18.05.2017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4AF00-25B5-4B83-AE46-F1A2F4987E2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9096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C6EB1-5E2F-481C-A9D8-BF31410CC808}" type="datetime1">
              <a:rPr lang="fr-FR" smtClean="0"/>
              <a:t>18/05/2017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22086-D178-4C54-9796-BCE27F210BA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7318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unige.ch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" y="-230"/>
            <a:ext cx="6336823" cy="699772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1524000" y="1122363"/>
            <a:ext cx="6000328" cy="80131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>
                <a:latin typeface="Arial Black" panose="020B0A04020102020204" pitchFamily="34" charset="0"/>
              </a:rPr>
              <a:t>SI Notes de Frais</a:t>
            </a:r>
            <a:endParaRPr lang="fr-CH" dirty="0">
              <a:latin typeface="Arial Black" panose="020B0A04020102020204" pitchFamily="34" charset="0"/>
            </a:endParaRP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755577" y="2538845"/>
            <a:ext cx="7416823" cy="125704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CH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 électronique de remboursements de frais professionnels  du personnel universitaire et des personnes externes collaborant avec l’Université de Genève</a:t>
            </a:r>
            <a:endParaRPr lang="fr-CH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95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Déplacement, repas – coordonnées</a:t>
            </a:r>
            <a:r>
              <a:rPr kumimoji="0" lang="fr-CH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 bancaires (étape N° 3)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802486"/>
            <a:ext cx="381642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Les coordonnées bancaires du bénéficiaire s’affichent automatiquement.</a:t>
            </a:r>
          </a:p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Le numéro IBAN est volontairement caché par souci de confidentialité.</a:t>
            </a:r>
          </a:p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Si le remboursement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est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réalisé sur ce compte bancaire, passer à l’écran suivant.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C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761755"/>
            <a:ext cx="4780880" cy="37612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364274"/>
            <a:ext cx="7992888" cy="34130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17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Déplacement, repas – coordonnées bancaires (étape</a:t>
            </a:r>
            <a:r>
              <a:rPr kumimoji="0" lang="fr-CH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 N° 3)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843558"/>
            <a:ext cx="381642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Si le remboursement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est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réalisé sur un compte bancaire alternatif, alors cocher «utiliser un compte alternatif». </a:t>
            </a:r>
          </a:p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Compléter les champs obligatoires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munis d’un astérisque (*). Passer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à l’écran suivant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.</a:t>
            </a:r>
            <a:endParaRPr lang="fr-CH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719670"/>
            <a:ext cx="4780880" cy="38168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68" y="366540"/>
            <a:ext cx="7992549" cy="34140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7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Déplacement, repas – coordonnées bancaires (étape</a:t>
            </a:r>
            <a:r>
              <a:rPr kumimoji="0" lang="fr-CH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 N° 3)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843558"/>
            <a:ext cx="381642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Si le paiement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est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effectué avec la carte de crédit de l’Université, insérer le nom du titulaire de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la carte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de crédit. </a:t>
            </a:r>
          </a:p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Compléter les champs obligatoires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munis d’un astérisque (*). Le SI Notes de frais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vérifie la validité des informations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. Passer à l’écran suivant.</a:t>
            </a:r>
            <a:endParaRPr lang="fr-CH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771550"/>
            <a:ext cx="4716015" cy="37515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40" y="361987"/>
            <a:ext cx="7992549" cy="34140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1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Déplacement, repas – coordonnées bancaires (étape N° 3)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802486"/>
            <a:ext cx="381642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Si le paiement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s’effectue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au bénéfice d’une personne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externe : </a:t>
            </a:r>
            <a:endParaRPr lang="fr-CH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Compléter les champs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obligatoires munis d’un astérisque (*). Passer à l’écran suivant.</a:t>
            </a:r>
            <a:endParaRPr lang="fr-CH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99542"/>
            <a:ext cx="4564855" cy="383337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62" y="361987"/>
            <a:ext cx="7992549" cy="34140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44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Déplacement, repas – prestations</a:t>
            </a:r>
            <a:r>
              <a:rPr kumimoji="0" lang="fr-CH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 remboursées (étape N° 4)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802486"/>
            <a:ext cx="381642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Compléter les champs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obligatoires munis d’un astérisque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(*), notamment :</a:t>
            </a:r>
          </a:p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Indiquer la durée du séjour et préciser le nombre de jour de voyage privé.</a:t>
            </a:r>
          </a:p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Avec le menu déroulant, préciser le motif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699542"/>
            <a:ext cx="4780880" cy="385697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99" y="364069"/>
            <a:ext cx="7973345" cy="3063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50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Déplacement, repas – </a:t>
            </a:r>
            <a:r>
              <a:rPr kumimoji="0" lang="fr-CH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accompagnants (étape N° 5)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727894"/>
            <a:ext cx="3724645" cy="364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Lorsque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le responsable hiérarchique du bénéficiaire et/ou son supérieur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hiérarchique participe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à  l’événement (prestations remboursées), mentionner leur nom dans les accompagnants internes (obligatoire). Cette information est indispensable pour identifier le validateur. </a:t>
            </a:r>
          </a:p>
          <a:p>
            <a:pPr marL="0" lvl="0" indent="0" algn="just">
              <a:buNone/>
            </a:pP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Lorsque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de nombreuses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personnes participent,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indiquer dans les accompagnants externes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«la liste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des participants» et la joindre dans l’écran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«commentaires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» (étape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N° 8).</a:t>
            </a:r>
          </a:p>
          <a:p>
            <a:pPr marL="0" lvl="0" indent="0" algn="just">
              <a:buNone/>
            </a:pPr>
            <a:r>
              <a:rPr lang="fr-CH" sz="1600" i="1" dirty="0">
                <a:solidFill>
                  <a:schemeClr val="accent1"/>
                </a:solidFill>
                <a:latin typeface="Calibri" panose="020F0502020204030204" pitchFamily="34" charset="0"/>
              </a:rPr>
              <a:t>Les </a:t>
            </a:r>
            <a:r>
              <a:rPr lang="fr-CH" sz="1600" b="1" i="1" dirty="0">
                <a:solidFill>
                  <a:schemeClr val="accent1"/>
                </a:solidFill>
                <a:latin typeface="Calibri" panose="020F0502020204030204" pitchFamily="34" charset="0"/>
              </a:rPr>
              <a:t>accompagnants</a:t>
            </a:r>
            <a:r>
              <a:rPr lang="fr-CH" sz="1600" i="1" dirty="0">
                <a:solidFill>
                  <a:schemeClr val="accent1"/>
                </a:solidFill>
                <a:latin typeface="Calibri" panose="020F0502020204030204" pitchFamily="34" charset="0"/>
              </a:rPr>
              <a:t> sont les personnes participant à un repas, à un déplacement, à une manifestation ou à un colloque.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802486"/>
            <a:ext cx="4852888" cy="372736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68282"/>
            <a:ext cx="7992888" cy="32499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50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Déplacement, repas – informations</a:t>
            </a:r>
            <a:r>
              <a:rPr kumimoji="0" lang="fr-CH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 imputation</a:t>
            </a: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 (étape N° 6)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727894"/>
            <a:ext cx="3888432" cy="2921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Il s’agit de définir les personnes intervenant dans le processus d’approbation, ainsi que le fonds payeur.</a:t>
            </a:r>
          </a:p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En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cliquant sur la loupe,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désigner un vérificateur (facultatif).</a:t>
            </a:r>
          </a:p>
          <a:p>
            <a:pPr marL="0" lvl="0" indent="0" algn="just">
              <a:buNone/>
            </a:pPr>
            <a:r>
              <a:rPr lang="fr-CH" sz="1600" b="1" i="1" u="sng" dirty="0">
                <a:solidFill>
                  <a:schemeClr val="accent1"/>
                </a:solidFill>
                <a:latin typeface="Calibri" panose="020F0502020204030204" pitchFamily="34" charset="0"/>
              </a:rPr>
              <a:t>Le </a:t>
            </a:r>
            <a:r>
              <a:rPr lang="fr-CH" sz="1600" b="1" i="1" u="sng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vérificateur</a:t>
            </a:r>
            <a:r>
              <a:rPr lang="fr-CH" sz="1600" i="1" dirty="0">
                <a:solidFill>
                  <a:schemeClr val="accent1"/>
                </a:solidFill>
                <a:latin typeface="Calibri" panose="020F0502020204030204" pitchFamily="34" charset="0"/>
              </a:rPr>
              <a:t> est la personne désignée par le responsable hiérarchique du bénéficiaire</a:t>
            </a:r>
            <a:r>
              <a:rPr lang="fr-CH" sz="1600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. Il </a:t>
            </a:r>
            <a:r>
              <a:rPr lang="fr-CH" sz="1600" i="1" dirty="0">
                <a:solidFill>
                  <a:schemeClr val="accent1"/>
                </a:solidFill>
                <a:latin typeface="Calibri" panose="020F0502020204030204" pitchFamily="34" charset="0"/>
              </a:rPr>
              <a:t>contrôle notamment que </a:t>
            </a:r>
            <a:r>
              <a:rPr lang="fr-CH" sz="1600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toutes </a:t>
            </a:r>
            <a:r>
              <a:rPr lang="fr-CH" sz="1600" i="1" dirty="0">
                <a:solidFill>
                  <a:schemeClr val="accent1"/>
                </a:solidFill>
                <a:latin typeface="Calibri" panose="020F0502020204030204" pitchFamily="34" charset="0"/>
              </a:rPr>
              <a:t>les pièces justificatives </a:t>
            </a:r>
            <a:r>
              <a:rPr lang="fr-CH" sz="1600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soient </a:t>
            </a:r>
            <a:r>
              <a:rPr lang="fr-CH" sz="1600" i="1" dirty="0">
                <a:solidFill>
                  <a:schemeClr val="accent1"/>
                </a:solidFill>
                <a:latin typeface="Calibri" panose="020F0502020204030204" pitchFamily="34" charset="0"/>
              </a:rPr>
              <a:t>jointes. Il prépare la validation pour le supérieur hiérarchique.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fr-CH" sz="1600" i="1" dirty="0">
                <a:solidFill>
                  <a:schemeClr val="accent1"/>
                </a:solidFill>
                <a:latin typeface="Calibri" panose="020F0502020204030204" pitchFamily="34" charset="0"/>
              </a:rPr>
              <a:t>Le demandeur ne peut pas remplir le rôle de vérificateur. </a:t>
            </a:r>
            <a:endParaRPr lang="fr-CH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699542"/>
            <a:ext cx="4708872" cy="38197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01" y="376977"/>
            <a:ext cx="8061400" cy="29537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8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Déplacement, repas – informations imputation (étape N° 6)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727894"/>
            <a:ext cx="4392488" cy="3428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En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cliquant sur la loupe,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sélectionner le nom du titulaire de fonds.</a:t>
            </a:r>
          </a:p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En cliquant sur la loupe, identifier le numéro du fonds payeur dans la liste proposée.</a:t>
            </a:r>
          </a:p>
          <a:p>
            <a:pPr marL="0" lvl="0" indent="0" algn="just">
              <a:buNone/>
            </a:pP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Le SI Notes de frais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désigne automatiquement le validateur (approbateur 1) correspondant au supérieur hiérarchique du titulaire de fonds ou du responsable du centre financier.</a:t>
            </a:r>
          </a:p>
          <a:p>
            <a:pPr marL="0" lvl="0" indent="0" algn="just">
              <a:buNone/>
            </a:pPr>
            <a:r>
              <a:rPr lang="fr-CH" sz="1600" b="1" i="1" u="sng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L’approbateur</a:t>
            </a:r>
            <a:r>
              <a:rPr lang="fr-CH" sz="1600" b="1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fr-CH" sz="1600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est </a:t>
            </a:r>
            <a:r>
              <a:rPr lang="fr-CH" sz="1600" i="1" dirty="0">
                <a:solidFill>
                  <a:schemeClr val="accent1"/>
                </a:solidFill>
                <a:latin typeface="Calibri" panose="020F0502020204030204" pitchFamily="34" charset="0"/>
              </a:rPr>
              <a:t>le responsable hiérarchique du bénéficiaire. Il s’assure de la </a:t>
            </a:r>
            <a:r>
              <a:rPr lang="fr-CH" sz="1600" i="1" u="sng" dirty="0">
                <a:solidFill>
                  <a:schemeClr val="accent1"/>
                </a:solidFill>
                <a:latin typeface="Calibri" panose="020F0502020204030204" pitchFamily="34" charset="0"/>
              </a:rPr>
              <a:t>pertinence de la dépense</a:t>
            </a:r>
            <a:r>
              <a:rPr lang="fr-CH" sz="1600" i="1" dirty="0">
                <a:solidFill>
                  <a:schemeClr val="accent1"/>
                </a:solidFill>
                <a:latin typeface="Calibri" panose="020F0502020204030204" pitchFamily="34" charset="0"/>
              </a:rPr>
              <a:t> et de la </a:t>
            </a:r>
            <a:r>
              <a:rPr lang="fr-CH" sz="1600" i="1" u="sng" dirty="0">
                <a:solidFill>
                  <a:schemeClr val="accent1"/>
                </a:solidFill>
                <a:latin typeface="Calibri" panose="020F0502020204030204" pitchFamily="34" charset="0"/>
              </a:rPr>
              <a:t>disponibilité budgétaire</a:t>
            </a:r>
            <a:r>
              <a:rPr lang="fr-CH" sz="1600" i="1" dirty="0">
                <a:solidFill>
                  <a:schemeClr val="accent1"/>
                </a:solidFill>
                <a:latin typeface="Calibri" panose="020F0502020204030204" pitchFamily="34" charset="0"/>
              </a:rPr>
              <a:t>. S’il a participé au voyage/repas, c’est son supérieur hiérarchique qui approuve les frais</a:t>
            </a:r>
            <a:r>
              <a:rPr lang="fr-CH" sz="1600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.</a:t>
            </a:r>
            <a:endParaRPr lang="fr-CH" sz="1600" i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478312"/>
            <a:ext cx="4379457" cy="402244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99" y="376977"/>
            <a:ext cx="8065707" cy="29263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0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Déplacement, repas – informations imputation (étape N° 6)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915566"/>
            <a:ext cx="4464496" cy="3428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Si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le validateur est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absent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pour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une longue durée, cocher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la «signature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manuelle». Cela interrompt le flux électronique d’approbation.</a:t>
            </a:r>
          </a:p>
          <a:p>
            <a:pPr marL="0" lvl="0" indent="0" algn="just">
              <a:buNone/>
            </a:pP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Après avoir inséré les frais, indiquer le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motif de la «signature manuelle» dans le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commentaire et compléter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la demande de remboursement jusqu'à la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soumettre.</a:t>
            </a:r>
          </a:p>
          <a:p>
            <a:pPr marL="0" lvl="0" indent="0" algn="just">
              <a:buNone/>
            </a:pP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Imprimer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la demande de remboursement de frais.</a:t>
            </a:r>
          </a:p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Faire signer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au remplaçant désigné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comme approbateur (document approuvé).</a:t>
            </a:r>
          </a:p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   	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Cette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fonctionnalité ne doit s’utiliser que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	de manière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exceptionnelle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.</a:t>
            </a:r>
            <a:endParaRPr lang="fr-CH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931788"/>
            <a:ext cx="4348832" cy="359928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21" y="3658311"/>
            <a:ext cx="402371" cy="3535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99" y="374035"/>
            <a:ext cx="8065707" cy="29263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91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Déplacement, repas – liste</a:t>
            </a:r>
            <a:r>
              <a:rPr kumimoji="0" lang="fr-CH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 de frais</a:t>
            </a: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 (étape N° 7)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871910"/>
            <a:ext cx="4176464" cy="350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En complétant la liste de frais, vous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rendez possible les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contrôles automatiques de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conformité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par rapport règles de gestion prévues par le mémento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administratif.</a:t>
            </a:r>
            <a:endParaRPr lang="fr-CH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0" lvl="0" indent="0" algn="just">
              <a:buNone/>
            </a:pP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Cliquer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sur le bouton «ajouter des frais» pour créer une ligne de dépenses à rembourser.</a:t>
            </a:r>
          </a:p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C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réer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une ligne de dépense par facture à rembourser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Compléter les champs obligatoires munis d’un astérisque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(*).</a:t>
            </a:r>
            <a:endParaRPr lang="fr-CH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2" y="374035"/>
            <a:ext cx="8115198" cy="3140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927614"/>
            <a:ext cx="4645987" cy="352839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92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</a:rPr>
              <a:t>Connexion au programme SI Notes de frais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987574"/>
            <a:ext cx="4320480" cy="3435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CH" sz="2000" dirty="0" smtClean="0">
                <a:solidFill>
                  <a:sysClr val="windowText" lastClr="000000"/>
                </a:solidFill>
                <a:latin typeface="Calibri" panose="020F0502020204030204"/>
              </a:rPr>
              <a:t>Se rendre sur</a:t>
            </a:r>
            <a:r>
              <a:rPr kumimoji="0" lang="fr-CH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le site d’accueil de l’Université = </a:t>
            </a:r>
            <a:r>
              <a:rPr kumimoji="0" lang="fr-CH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hlinkClick r:id="rId2"/>
              </a:rPr>
              <a:t>http://unige.ch</a:t>
            </a:r>
            <a:r>
              <a:rPr kumimoji="0" lang="fr-CH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CH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Cliquer sur le</a:t>
            </a:r>
            <a:r>
              <a:rPr kumimoji="0" lang="fr-CH" sz="2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p</a:t>
            </a:r>
            <a:r>
              <a:rPr kumimoji="0" lang="fr-CH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ortail.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CH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Insérer votre login et votre</a:t>
            </a:r>
            <a:r>
              <a:rPr kumimoji="0" lang="fr-CH" sz="2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m</a:t>
            </a:r>
            <a:r>
              <a:rPr kumimoji="0" lang="fr-CH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ot de passe </a:t>
            </a:r>
            <a:r>
              <a:rPr lang="fr-CH" sz="2000" dirty="0" smtClean="0">
                <a:solidFill>
                  <a:sysClr val="windowText" lastClr="000000"/>
                </a:solidFill>
                <a:latin typeface="Calibri" panose="020F0502020204030204"/>
              </a:rPr>
              <a:t>ISIS.</a:t>
            </a:r>
            <a:endParaRPr kumimoji="0" lang="fr-CH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004" y="843558"/>
            <a:ext cx="4474852" cy="323725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06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Déplacement, repas – liste de frais (étape N° 7)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871910"/>
            <a:ext cx="4176464" cy="350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Si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la facture est libellée en monnaie étrangère, cliquez sur le lien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«évaluer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le taux de change». </a:t>
            </a:r>
          </a:p>
          <a:p>
            <a:pPr marL="0" lvl="0" indent="0" algn="just">
              <a:buNone/>
            </a:pP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Le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taux de change appliqué est celui du premier jour du voyage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.</a:t>
            </a:r>
            <a:endParaRPr lang="fr-CH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758819"/>
            <a:ext cx="4491588" cy="376313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4" y="376977"/>
            <a:ext cx="8120576" cy="31701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66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Déplacement, repas – liste de frais (étape N° 7)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26185" y="1061030"/>
            <a:ext cx="3365695" cy="3282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Lorsque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la demande de remboursement est non conforme aux règles prévues par le mémento, la coche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«dérogation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» est activée automatiquement.</a:t>
            </a:r>
          </a:p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Compléter la justification du dépassement et joindre l’autorisation du supérieur hiérarchique dans l’écran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«commentaires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» (étape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N° 8).</a:t>
            </a:r>
            <a:endParaRPr lang="fr-CH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646097"/>
            <a:ext cx="5580112" cy="383442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4" y="374035"/>
            <a:ext cx="8120576" cy="31701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6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Déplacement, repas – liste de frais (étape N° 7)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899002"/>
            <a:ext cx="3816424" cy="1267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Supprimer une ligne de dépenses en utilisant le bouton «supprimer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».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27674"/>
            <a:ext cx="4563596" cy="360443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4" y="376977"/>
            <a:ext cx="8120576" cy="31701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76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Déplacement, repas – commentaires (étape N° 8)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899002"/>
            <a:ext cx="4248472" cy="3184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Insérer tout commentaire utile au traitement administratif du dossier par le vérificateur, le validateur ou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le service de la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comptabilité (facultatif).</a:t>
            </a:r>
          </a:p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Attacher les pièces numérisées en noir/blanc en </a:t>
            </a:r>
            <a:r>
              <a:rPr lang="fr-CH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pdf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 « liste des documents» (obligatoire). Elles sont indispensables pour la vérification par tous les acteurs du processus.</a:t>
            </a:r>
          </a:p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Il s’agit notamment de la liste des participants, des copies des pièces justificatives originales (facture, carte d’embarquement,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etc.),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des autorisations par la hiérarchie justifiant les dérogations aux règles du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mémento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886219"/>
            <a:ext cx="4351850" cy="36387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98" y="366540"/>
            <a:ext cx="8057401" cy="27725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4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Déplacement, repas – soumettre</a:t>
            </a:r>
            <a:r>
              <a:rPr kumimoji="0" lang="fr-CH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 la demande</a:t>
            </a: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 (étape N° 9)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899002"/>
            <a:ext cx="4464496" cy="3184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Soumettre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la demande après s’être assuré que toutes les dépenses sont bien indiquées, que tous les documents sont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numérisés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et joints.</a:t>
            </a:r>
          </a:p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Une fois que la demande est soumise, un message électronique est successivement envoyé au bénéficiaire, au vérificateur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et à l’approbateur.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Ces derniers les approuvent ou les refusent (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commentaires obligatoires).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852907"/>
            <a:ext cx="4347572" cy="367650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37" y="374035"/>
            <a:ext cx="8094876" cy="26814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3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Déplacement, repas – soumettre la demande (étape N° 9)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899002"/>
            <a:ext cx="4464496" cy="3184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Si la demande est refusée au niveau du bénéficiaire ou du vérificateur,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elle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est renvoyée au demandeur pour modification à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l’état de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«brouillon».</a:t>
            </a:r>
          </a:p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Si la demande est refusée au niveau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de l’approbateur, elle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est retournée au demandeur qui ne peut plus la modifier. S’il désire la reprendre, il faut la dupliquer. Une fois la demande «</a:t>
            </a:r>
            <a:r>
              <a:rPr lang="fr-CH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re-soumise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», elle parcourt toute la chaîne de validation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780907"/>
            <a:ext cx="4351850" cy="374366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84" y="374277"/>
            <a:ext cx="8090093" cy="26824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91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Déplacement, repas – soumettre la demande (étape N° 9)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899002"/>
            <a:ext cx="4464496" cy="3184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Si la demande est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approuvée,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une notification est envoyée au «demandeur». Ce dernier doit alors imprimer le </a:t>
            </a:r>
            <a:r>
              <a:rPr lang="fr-CH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pdf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, joindre les justificatifs originaux et envoyer le dossier par courrier interne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au service de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la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comptabilité.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914033"/>
            <a:ext cx="4207834" cy="36087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42" y="374035"/>
            <a:ext cx="8090093" cy="26824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6056" y="2616720"/>
            <a:ext cx="345638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8851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Déplacement, repas – soumettre la demande (étape N° 9)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899002"/>
            <a:ext cx="4464496" cy="3184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Le demandeur, le bénéficiaire, le vérificateur et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l’approbateur peuvent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, en tout temps, consulter l’état d’avancement de la demande de remboursement de frais et leur historique des demandes traitées.</a:t>
            </a:r>
          </a:p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Retour au menu principal et utiliser la recherche par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filtre.</a:t>
            </a:r>
            <a:fld id="{51EB3812-12F4-47B5-9003-C4F08DE150F7}" type="datetime1">
              <a:rPr kumimoji="0" lang="fr-CH" sz="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18.05.2017</a:t>
            </a:fld>
            <a:endParaRPr kumimoji="0" lang="fr-CH" sz="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899002"/>
            <a:ext cx="4347572" cy="362884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42" y="374035"/>
            <a:ext cx="8090093" cy="26824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17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Connexion –</a:t>
            </a:r>
            <a:r>
              <a:rPr kumimoji="0" lang="fr-CH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 Choisissez l’application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987574"/>
            <a:ext cx="4608512" cy="3435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+mj-lt"/>
              <a:buAutoNum type="arabicPeriod"/>
            </a:pPr>
            <a:r>
              <a:rPr lang="fr-CH" sz="2000" dirty="0"/>
              <a:t>Trouver l’icône dans le </a:t>
            </a:r>
            <a:r>
              <a:rPr lang="fr-CH" sz="2000" dirty="0" smtClean="0"/>
              <a:t>portail.</a:t>
            </a:r>
            <a:endParaRPr lang="fr-CH" sz="2000" dirty="0"/>
          </a:p>
          <a:p>
            <a:pPr marL="342900" indent="-342900" algn="just">
              <a:buFont typeface="+mj-lt"/>
              <a:buAutoNum type="arabicPeriod"/>
            </a:pPr>
            <a:endParaRPr lang="fr-CH" sz="2000" dirty="0"/>
          </a:p>
          <a:p>
            <a:pPr marL="342900" indent="-342900" algn="just">
              <a:buFont typeface="+mj-lt"/>
              <a:buAutoNum type="arabicPeriod"/>
            </a:pPr>
            <a:r>
              <a:rPr lang="fr-CH" sz="2000" dirty="0"/>
              <a:t>Cliquer pour entrer dans le programme et saisir une nouvelle note de </a:t>
            </a:r>
            <a:r>
              <a:rPr lang="fr-CH" sz="2000" dirty="0" smtClean="0"/>
              <a:t>frais.</a:t>
            </a:r>
            <a:endParaRPr lang="fr-CH" sz="2000" dirty="0"/>
          </a:p>
          <a:p>
            <a:pPr marL="342900" indent="-342900" algn="just">
              <a:buFont typeface="+mj-lt"/>
              <a:buAutoNum type="arabicPeriod"/>
            </a:pPr>
            <a:r>
              <a:rPr lang="fr-CH" sz="2000" dirty="0"/>
              <a:t>Un icône de validation est prévue pour les personnes qui approuvent des </a:t>
            </a:r>
            <a:r>
              <a:rPr lang="fr-CH" sz="2000" dirty="0" smtClean="0"/>
              <a:t>dépenses.</a:t>
            </a:r>
            <a:endParaRPr lang="fr-CH" sz="2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762" y="987574"/>
            <a:ext cx="1380598" cy="22655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7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Menu principal – quatre formulaire à disposition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483518"/>
            <a:ext cx="3816424" cy="3528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1600" u="sng" dirty="0"/>
              <a:t>Déplacement, Repas</a:t>
            </a:r>
            <a:r>
              <a:rPr lang="fr-CH" sz="1600" dirty="0"/>
              <a:t> </a:t>
            </a:r>
            <a:endParaRPr lang="fr-CH" sz="16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fr-CH" sz="1600" dirty="0" smtClean="0"/>
              <a:t>Les </a:t>
            </a:r>
            <a:r>
              <a:rPr lang="fr-CH" sz="1600" dirty="0"/>
              <a:t>remboursements de frais professionnels de déplacement, de repas en Suisse ou à l’étranger.</a:t>
            </a:r>
          </a:p>
          <a:p>
            <a:pPr marL="0" indent="0">
              <a:buNone/>
              <a:tabLst>
                <a:tab pos="360363" algn="l"/>
              </a:tabLst>
            </a:pPr>
            <a:r>
              <a:rPr lang="fr-CH" sz="1600" u="sng" dirty="0" smtClean="0"/>
              <a:t>Paiement </a:t>
            </a:r>
            <a:r>
              <a:rPr lang="fr-CH" sz="1600" u="sng" dirty="0"/>
              <a:t>aux </a:t>
            </a:r>
            <a:r>
              <a:rPr lang="fr-CH" sz="1600" u="sng" dirty="0" smtClean="0"/>
              <a:t>fournisseurs</a:t>
            </a:r>
            <a:endParaRPr lang="fr-CH" sz="1600" u="sng" dirty="0"/>
          </a:p>
          <a:p>
            <a:pPr marL="0" indent="0">
              <a:buNone/>
            </a:pPr>
            <a:r>
              <a:rPr lang="fr-CH" sz="1600" dirty="0"/>
              <a:t>Les factures d’agences de voyages ou de prestataires de service dans le cadre de l’organisation de manifestations/colloques.</a:t>
            </a:r>
          </a:p>
          <a:p>
            <a:pPr marL="0" indent="0">
              <a:buNone/>
              <a:tabLst>
                <a:tab pos="360363" algn="l"/>
              </a:tabLst>
            </a:pPr>
            <a:r>
              <a:rPr lang="fr-CH" sz="1600" u="sng" dirty="0" smtClean="0"/>
              <a:t>Petit </a:t>
            </a:r>
            <a:r>
              <a:rPr lang="fr-CH" sz="1600" u="sng" dirty="0"/>
              <a:t>frais</a:t>
            </a:r>
          </a:p>
          <a:p>
            <a:pPr marL="0" indent="0">
              <a:buNone/>
            </a:pPr>
            <a:r>
              <a:rPr lang="fr-CH" sz="1600" dirty="0"/>
              <a:t>Achats de fournitures de bureau, de livres, de logiciels ou de matériel informatique.</a:t>
            </a:r>
          </a:p>
          <a:p>
            <a:pPr marL="0" indent="0">
              <a:buNone/>
              <a:tabLst>
                <a:tab pos="360363" algn="l"/>
              </a:tabLst>
            </a:pPr>
            <a:r>
              <a:rPr lang="fr-CH" sz="1600" u="sng" dirty="0" smtClean="0"/>
              <a:t>Avance</a:t>
            </a:r>
            <a:endParaRPr lang="fr-CH" sz="1600" u="sng" dirty="0"/>
          </a:p>
          <a:p>
            <a:pPr marL="0" indent="0">
              <a:buNone/>
            </a:pPr>
            <a:r>
              <a:rPr lang="fr-CH" sz="1600" dirty="0" smtClean="0"/>
              <a:t>Avance </a:t>
            </a:r>
            <a:r>
              <a:rPr lang="fr-CH" sz="1600" dirty="0"/>
              <a:t>en lien avec un voyage, un repas en Suisse ou à l’étranger.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/>
          <p:nvPr/>
        </p:nvPicPr>
        <p:blipFill>
          <a:blip r:embed="rId3"/>
          <a:stretch>
            <a:fillRect/>
          </a:stretch>
        </p:blipFill>
        <p:spPr>
          <a:xfrm>
            <a:off x="3851920" y="609414"/>
            <a:ext cx="5010289" cy="361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Menu principal – informations</a:t>
            </a:r>
            <a:r>
              <a:rPr kumimoji="0" lang="fr-CH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 générales (1)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771550"/>
            <a:ext cx="3816424" cy="2736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fr-CH" sz="1600" b="1" u="sng" dirty="0">
                <a:solidFill>
                  <a:prstClr val="black"/>
                </a:solidFill>
              </a:rPr>
              <a:t>En haut à droite </a:t>
            </a:r>
            <a:r>
              <a:rPr lang="fr-CH" sz="1600" dirty="0">
                <a:solidFill>
                  <a:prstClr val="black"/>
                </a:solidFill>
              </a:rPr>
              <a:t>: 	</a:t>
            </a:r>
          </a:p>
          <a:p>
            <a:pPr marL="0" lvl="0" indent="0" algn="just">
              <a:buNone/>
            </a:pPr>
            <a:r>
              <a:rPr lang="fr-CH" sz="1600" dirty="0" smtClean="0">
                <a:solidFill>
                  <a:prstClr val="black"/>
                </a:solidFill>
              </a:rPr>
              <a:t>L’icône           établit </a:t>
            </a:r>
            <a:r>
              <a:rPr lang="fr-CH" sz="1600" dirty="0">
                <a:solidFill>
                  <a:prstClr val="black"/>
                </a:solidFill>
              </a:rPr>
              <a:t>le </a:t>
            </a:r>
            <a:r>
              <a:rPr lang="fr-CH" sz="1600" dirty="0" smtClean="0">
                <a:solidFill>
                  <a:prstClr val="black"/>
                </a:solidFill>
              </a:rPr>
              <a:t>lien avec </a:t>
            </a:r>
            <a:r>
              <a:rPr lang="fr-CH" sz="1600" dirty="0">
                <a:solidFill>
                  <a:prstClr val="black"/>
                </a:solidFill>
              </a:rPr>
              <a:t>le document </a:t>
            </a:r>
            <a:r>
              <a:rPr lang="fr-CH" sz="1600" dirty="0" smtClean="0">
                <a:solidFill>
                  <a:prstClr val="black"/>
                </a:solidFill>
              </a:rPr>
              <a:t>explicatif de l’application.</a:t>
            </a:r>
            <a:endParaRPr lang="fr-CH" sz="1600" dirty="0">
              <a:solidFill>
                <a:prstClr val="black"/>
              </a:solidFill>
            </a:endParaRPr>
          </a:p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</a:rPr>
              <a:t>L’icône </a:t>
            </a:r>
            <a:r>
              <a:rPr lang="fr-CH" sz="1600" dirty="0" smtClean="0">
                <a:solidFill>
                  <a:prstClr val="black"/>
                </a:solidFill>
              </a:rPr>
              <a:t>                 donne </a:t>
            </a:r>
            <a:r>
              <a:rPr lang="fr-CH" sz="1600" dirty="0">
                <a:solidFill>
                  <a:prstClr val="black"/>
                </a:solidFill>
              </a:rPr>
              <a:t>accès </a:t>
            </a:r>
            <a:r>
              <a:rPr lang="fr-CH" sz="1600" dirty="0" smtClean="0">
                <a:solidFill>
                  <a:prstClr val="black"/>
                </a:solidFill>
              </a:rPr>
              <a:t>aux règles </a:t>
            </a:r>
            <a:r>
              <a:rPr lang="fr-CH" sz="1600" dirty="0">
                <a:solidFill>
                  <a:prstClr val="black"/>
                </a:solidFill>
              </a:rPr>
              <a:t>de gestion en matière de notes de </a:t>
            </a:r>
            <a:r>
              <a:rPr lang="fr-CH" sz="1600" dirty="0" smtClean="0">
                <a:solidFill>
                  <a:prstClr val="black"/>
                </a:solidFill>
              </a:rPr>
              <a:t>frais. </a:t>
            </a:r>
            <a:endParaRPr lang="fr-CH" sz="1600" dirty="0">
              <a:solidFill>
                <a:prstClr val="black"/>
              </a:solidFill>
            </a:endParaRPr>
          </a:p>
          <a:p>
            <a:pPr marL="0" lvl="0" indent="0" algn="just">
              <a:buNone/>
            </a:pPr>
            <a:r>
              <a:rPr lang="fr-CH" sz="1600" b="1" u="sng" dirty="0">
                <a:solidFill>
                  <a:prstClr val="black"/>
                </a:solidFill>
              </a:rPr>
              <a:t>Au centre</a:t>
            </a:r>
            <a:r>
              <a:rPr lang="fr-CH" sz="1600" dirty="0">
                <a:solidFill>
                  <a:prstClr val="black"/>
                </a:solidFill>
              </a:rPr>
              <a:t> :</a:t>
            </a:r>
          </a:p>
          <a:p>
            <a:pPr marL="0" lvl="0" indent="0" algn="just">
              <a:buNone/>
            </a:pPr>
            <a:r>
              <a:rPr lang="fr-CH" sz="1600" dirty="0"/>
              <a:t>Les </a:t>
            </a:r>
            <a:r>
              <a:rPr lang="fr-CH" sz="1600" dirty="0" smtClean="0"/>
              <a:t>filtres </a:t>
            </a:r>
            <a:r>
              <a:rPr lang="fr-CH" sz="1600" dirty="0">
                <a:solidFill>
                  <a:prstClr val="black"/>
                </a:solidFill>
              </a:rPr>
              <a:t>permettent </a:t>
            </a:r>
            <a:r>
              <a:rPr lang="fr-CH" sz="1600" dirty="0" smtClean="0">
                <a:solidFill>
                  <a:prstClr val="black"/>
                </a:solidFill>
              </a:rPr>
              <a:t>des recherches (par exemple : </a:t>
            </a:r>
            <a:r>
              <a:rPr lang="fr-CH" sz="1600" dirty="0">
                <a:solidFill>
                  <a:prstClr val="black"/>
                </a:solidFill>
              </a:rPr>
              <a:t>numéro de dossier, </a:t>
            </a:r>
            <a:r>
              <a:rPr lang="fr-CH" sz="1600" dirty="0" smtClean="0">
                <a:solidFill>
                  <a:prstClr val="black"/>
                </a:solidFill>
              </a:rPr>
              <a:t>bénéficiaire</a:t>
            </a:r>
            <a:r>
              <a:rPr lang="fr-CH" sz="1600" dirty="0">
                <a:solidFill>
                  <a:prstClr val="black"/>
                </a:solidFill>
              </a:rPr>
              <a:t>, </a:t>
            </a:r>
            <a:r>
              <a:rPr lang="fr-CH" sz="1600" dirty="0" smtClean="0">
                <a:solidFill>
                  <a:prstClr val="black"/>
                </a:solidFill>
              </a:rPr>
              <a:t>date </a:t>
            </a:r>
            <a:r>
              <a:rPr lang="fr-CH" sz="1600" dirty="0">
                <a:solidFill>
                  <a:prstClr val="black"/>
                </a:solidFill>
              </a:rPr>
              <a:t>d’une </a:t>
            </a:r>
            <a:r>
              <a:rPr lang="fr-CH" sz="1600" dirty="0" smtClean="0">
                <a:solidFill>
                  <a:prstClr val="black"/>
                </a:solidFill>
              </a:rPr>
              <a:t>demande, </a:t>
            </a:r>
            <a:r>
              <a:rPr lang="fr-CH" sz="1600" dirty="0">
                <a:solidFill>
                  <a:prstClr val="black"/>
                </a:solidFill>
              </a:rPr>
              <a:t>etc</a:t>
            </a:r>
            <a:r>
              <a:rPr lang="fr-CH" sz="1600" dirty="0" smtClean="0">
                <a:solidFill>
                  <a:prstClr val="black"/>
                </a:solidFill>
              </a:rPr>
              <a:t>.).</a:t>
            </a:r>
            <a:endParaRPr lang="fr-CH" sz="1600" dirty="0">
              <a:solidFill>
                <a:prstClr val="black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58" y="1135404"/>
            <a:ext cx="644222" cy="28389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89" y="1742661"/>
            <a:ext cx="638175" cy="20002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118274"/>
            <a:ext cx="3829050" cy="224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6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Menu principal – informations générales (2)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483518"/>
            <a:ext cx="3816424" cy="3312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15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</a:t>
            </a:r>
            <a:r>
              <a:rPr kumimoji="0" lang="fr-CH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 à gauche</a:t>
            </a:r>
            <a:r>
              <a:rPr kumimoji="0" lang="fr-CH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bouton </a:t>
            </a:r>
            <a:r>
              <a:rPr kumimoji="0" lang="fr-CH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</a:t>
            </a:r>
            <a:r>
              <a:rPr kumimoji="0" lang="fr-CH" sz="1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fr-CH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permet </a:t>
            </a:r>
            <a:r>
              <a:rPr kumimoji="0" lang="fr-CH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copier une demande de remboursement passée ou répétitive pour un même bénéficiaire et un même fonds ou un même titulaire de fonds ou de centre financier.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bouton </a:t>
            </a:r>
            <a:r>
              <a:rPr kumimoji="0" lang="fr-CH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  <a:r>
              <a:rPr kumimoji="0" lang="fr-CH" sz="1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fr-CH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permet </a:t>
            </a:r>
            <a:r>
              <a:rPr kumimoji="0" lang="fr-CH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modifier </a:t>
            </a:r>
            <a:r>
              <a:rPr kumimoji="0" lang="fr-CH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uniquement un </a:t>
            </a:r>
            <a:r>
              <a:rPr kumimoji="0" lang="fr-CH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dossier </a:t>
            </a:r>
            <a:r>
              <a:rPr kumimoji="0" lang="fr-CH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à </a:t>
            </a:r>
            <a:r>
              <a:rPr kumimoji="0" lang="fr-CH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l’état de «brouillon</a:t>
            </a:r>
            <a:r>
              <a:rPr kumimoji="0" lang="fr-CH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».</a:t>
            </a:r>
            <a:endParaRPr kumimoji="0" lang="fr-CH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lvl="0" indent="0" algn="just">
              <a:buNone/>
              <a:defRPr/>
            </a:pPr>
            <a:r>
              <a:rPr kumimoji="0" lang="fr-CH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bouton </a:t>
            </a:r>
            <a:r>
              <a:rPr kumimoji="0" lang="fr-CH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</a:t>
            </a:r>
            <a:r>
              <a:rPr kumimoji="0" lang="fr-CH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permet </a:t>
            </a:r>
            <a:r>
              <a:rPr kumimoji="0" lang="fr-CH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visualiser </a:t>
            </a:r>
            <a:r>
              <a:rPr lang="fr-CH" sz="1500" dirty="0">
                <a:solidFill>
                  <a:prstClr val="black">
                    <a:lumMod val="95000"/>
                    <a:lumOff val="5000"/>
                  </a:prstClr>
                </a:solidFill>
              </a:rPr>
              <a:t>uniquement les </a:t>
            </a:r>
            <a:r>
              <a:rPr kumimoji="0" lang="fr-CH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dossiers déjà soumis.</a:t>
            </a:r>
            <a:endParaRPr kumimoji="0" lang="fr-CH" sz="15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bouton </a:t>
            </a:r>
            <a:r>
              <a:rPr lang="fr-CH" sz="1500" dirty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fr-CH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fr-CH" sz="1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fr-CH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permet </a:t>
            </a:r>
            <a:r>
              <a:rPr kumimoji="0" lang="fr-CH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d’annuler uniquement une demande à l’état «brouillon</a:t>
            </a:r>
            <a:r>
              <a:rPr kumimoji="0" lang="fr-CH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CH" sz="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58775" algn="l"/>
              </a:tabLst>
              <a:defRPr/>
            </a:pPr>
            <a:r>
              <a:rPr kumimoji="0" lang="fr-CH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fr-CH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Sauvegarder </a:t>
            </a:r>
            <a:r>
              <a:rPr kumimoji="0" lang="fr-CH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votre travail après chaque écran.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47" y="3857873"/>
            <a:ext cx="396454" cy="34911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274" y="850646"/>
            <a:ext cx="800100" cy="2286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704" y="2028862"/>
            <a:ext cx="723900" cy="1905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653" y="2560810"/>
            <a:ext cx="828675" cy="20002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951" y="3091010"/>
            <a:ext cx="838200" cy="2095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976" y="526066"/>
            <a:ext cx="4772819" cy="399805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48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Déplacement, repas – informations demandeur (étape N° 1)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802486"/>
            <a:ext cx="381642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CH" sz="1600" dirty="0"/>
              <a:t>Le demandeur </a:t>
            </a:r>
            <a:r>
              <a:rPr lang="fr-CH" sz="1600" dirty="0" smtClean="0"/>
              <a:t>formule </a:t>
            </a:r>
            <a:r>
              <a:rPr lang="fr-CH" sz="1600" dirty="0"/>
              <a:t>une </a:t>
            </a:r>
            <a:r>
              <a:rPr lang="fr-CH" sz="1600" dirty="0" smtClean="0"/>
              <a:t>requête, </a:t>
            </a:r>
            <a:r>
              <a:rPr lang="fr-CH" sz="1600" dirty="0"/>
              <a:t>soit pour un collaborateur, soit pour lui-même en tant que bénéficiaire. Il reçoit une notification finale lorsque le dossier est «approuvé». Il imprime le document papier «approuvé» du SI Notes de frais, l’envoie à la comptabilité et joint les pièces justificatives originales.</a:t>
            </a:r>
            <a:endParaRPr lang="fr-CH" sz="1600" b="1" u="sng" dirty="0"/>
          </a:p>
          <a:p>
            <a:pPr marL="0" indent="0" algn="just">
              <a:buNone/>
            </a:pPr>
            <a:r>
              <a:rPr lang="fr-CH" sz="1600" b="1" i="1" u="sng" dirty="0">
                <a:solidFill>
                  <a:schemeClr val="accent1"/>
                </a:solidFill>
              </a:rPr>
              <a:t>Le demandeur</a:t>
            </a:r>
            <a:r>
              <a:rPr lang="fr-CH" sz="1600" i="1" dirty="0">
                <a:solidFill>
                  <a:schemeClr val="accent1"/>
                </a:solidFill>
              </a:rPr>
              <a:t> est la personne qui établit une demande de remboursement dans </a:t>
            </a:r>
            <a:r>
              <a:rPr lang="fr-CH" sz="1600" i="1" dirty="0" smtClean="0">
                <a:solidFill>
                  <a:schemeClr val="accent1"/>
                </a:solidFill>
              </a:rPr>
              <a:t>le  SI </a:t>
            </a:r>
            <a:r>
              <a:rPr lang="fr-CH" sz="1600" i="1" dirty="0">
                <a:solidFill>
                  <a:schemeClr val="accent1"/>
                </a:solidFill>
              </a:rPr>
              <a:t>N</a:t>
            </a:r>
            <a:r>
              <a:rPr lang="fr-CH" sz="1600" i="1" dirty="0" smtClean="0">
                <a:solidFill>
                  <a:schemeClr val="accent1"/>
                </a:solidFill>
              </a:rPr>
              <a:t>otes </a:t>
            </a:r>
            <a:r>
              <a:rPr lang="fr-CH" sz="1600" i="1" dirty="0">
                <a:solidFill>
                  <a:schemeClr val="accent1"/>
                </a:solidFill>
              </a:rPr>
              <a:t>de frais.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801030"/>
            <a:ext cx="4561997" cy="371888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7" y="367709"/>
            <a:ext cx="8107635" cy="28559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74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Déplacement, repas – informations bénéficiaire (étape N° 2)</a:t>
            </a:r>
            <a:endParaRPr kumimoji="0" lang="fr-CH" sz="20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802486"/>
            <a:ext cx="3816424" cy="3209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CH" sz="1600" dirty="0"/>
              <a:t>Pour un collaborateur de l’Université (interne) :</a:t>
            </a:r>
          </a:p>
          <a:p>
            <a:pPr marL="0" indent="0" algn="just">
              <a:buNone/>
            </a:pPr>
            <a:r>
              <a:rPr lang="fr-CH" sz="1600" dirty="0" smtClean="0"/>
              <a:t>Renseigner </a:t>
            </a:r>
            <a:r>
              <a:rPr lang="fr-CH" sz="1600" dirty="0"/>
              <a:t>le nom du bénéficiaire en </a:t>
            </a:r>
            <a:r>
              <a:rPr lang="fr-CH" sz="1600" dirty="0" smtClean="0"/>
              <a:t>inscrivant </a:t>
            </a:r>
            <a:r>
              <a:rPr lang="fr-CH" sz="1600" dirty="0"/>
              <a:t>les premiers caractères de son nom ou en utilisant la loupe qui donne accès à la liste des collaborateurs.  Lorsque vous trouvez le nom </a:t>
            </a:r>
            <a:r>
              <a:rPr lang="fr-CH" sz="1600" dirty="0" smtClean="0"/>
              <a:t>souhaité, le sélectionner </a:t>
            </a:r>
            <a:r>
              <a:rPr lang="fr-CH" sz="1600" dirty="0"/>
              <a:t>et </a:t>
            </a:r>
            <a:r>
              <a:rPr lang="fr-CH" sz="1600" dirty="0" smtClean="0"/>
              <a:t>valider avec </a:t>
            </a:r>
            <a:r>
              <a:rPr lang="fr-CH" sz="1600" dirty="0"/>
              <a:t>«enter</a:t>
            </a:r>
            <a:r>
              <a:rPr lang="fr-CH" sz="1600" dirty="0" smtClean="0"/>
              <a:t>».</a:t>
            </a:r>
            <a:endParaRPr lang="fr-CH" sz="1600" dirty="0"/>
          </a:p>
          <a:p>
            <a:pPr marL="0" indent="0" algn="just">
              <a:buNone/>
            </a:pPr>
            <a:r>
              <a:rPr lang="fr-CH" sz="1600" b="1" i="1" u="sng" dirty="0">
                <a:solidFill>
                  <a:schemeClr val="accent1"/>
                </a:solidFill>
              </a:rPr>
              <a:t>Le bénéficiaire</a:t>
            </a:r>
            <a:r>
              <a:rPr lang="fr-CH" sz="1600" i="1" dirty="0">
                <a:solidFill>
                  <a:schemeClr val="accent1"/>
                </a:solidFill>
              </a:rPr>
              <a:t> est le collaborateur </a:t>
            </a:r>
            <a:r>
              <a:rPr lang="fr-CH" sz="1600" i="1" dirty="0" smtClean="0">
                <a:solidFill>
                  <a:schemeClr val="accent1"/>
                </a:solidFill>
              </a:rPr>
              <a:t>dédommagé qui, </a:t>
            </a:r>
            <a:r>
              <a:rPr lang="fr-CH" sz="1600" i="1" dirty="0">
                <a:solidFill>
                  <a:schemeClr val="accent1"/>
                </a:solidFill>
              </a:rPr>
              <a:t>dans le cadre de ses activités </a:t>
            </a:r>
            <a:r>
              <a:rPr lang="fr-CH" sz="1600" i="1" dirty="0" smtClean="0">
                <a:solidFill>
                  <a:schemeClr val="accent1"/>
                </a:solidFill>
              </a:rPr>
              <a:t>professionnelles, effectue </a:t>
            </a:r>
            <a:r>
              <a:rPr lang="fr-CH" sz="1600" i="1" dirty="0">
                <a:solidFill>
                  <a:schemeClr val="accent1"/>
                </a:solidFill>
              </a:rPr>
              <a:t>un déplacement, un repas ou organise une manifestation</a:t>
            </a:r>
            <a:r>
              <a:rPr lang="fr-CH" sz="1600" i="1" dirty="0" smtClean="0">
                <a:solidFill>
                  <a:schemeClr val="accent1"/>
                </a:solidFill>
              </a:rPr>
              <a:t>.</a:t>
            </a:r>
            <a:endParaRPr lang="fr-CH" sz="1600" i="1" dirty="0">
              <a:solidFill>
                <a:schemeClr val="accent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96400"/>
            <a:ext cx="4564306" cy="383565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0" y="369431"/>
            <a:ext cx="8093085" cy="26324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9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909" y="4059"/>
            <a:ext cx="7118176" cy="474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uhaus 93" panose="04030905020B02020C02" pitchFamily="82" charset="0"/>
                <a:ea typeface="+mj-ea"/>
                <a:cs typeface="+mj-cs"/>
              </a:rPr>
              <a:t>Déplacement, repas – informations bénéficiaire (étape N° 2)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uhaus 93" panose="04030905020B02020C02" pitchFamily="82" charset="0"/>
              <a:ea typeface="+mj-ea"/>
              <a:cs typeface="+mj-cs"/>
            </a:endParaRPr>
          </a:p>
        </p:txBody>
      </p:sp>
      <p:sp>
        <p:nvSpPr>
          <p:cNvPr id="4" name="Espace réservé du texte 3"/>
          <p:cNvSpPr txBox="1">
            <a:spLocks/>
          </p:cNvSpPr>
          <p:nvPr/>
        </p:nvSpPr>
        <p:spPr>
          <a:xfrm>
            <a:off x="107504" y="802486"/>
            <a:ext cx="381642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Pour une personne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externe à l’Université:</a:t>
            </a:r>
            <a:endParaRPr lang="fr-CH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Compléter les champs obligatoires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munis d’un astérisque (*).</a:t>
            </a:r>
            <a:endParaRPr lang="fr-CH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0" lvl="0" indent="0" algn="just">
              <a:buNone/>
            </a:pPr>
            <a:r>
              <a:rPr lang="fr-CH" sz="1600" b="1" i="1" u="sng" dirty="0">
                <a:solidFill>
                  <a:schemeClr val="accent1"/>
                </a:solidFill>
                <a:latin typeface="Calibri" panose="020F0502020204030204" pitchFamily="34" charset="0"/>
              </a:rPr>
              <a:t>Un externe</a:t>
            </a:r>
            <a:r>
              <a:rPr lang="fr-CH" sz="1600" i="1" dirty="0">
                <a:solidFill>
                  <a:schemeClr val="accent1"/>
                </a:solidFill>
                <a:latin typeface="Calibri" panose="020F0502020204030204" pitchFamily="34" charset="0"/>
              </a:rPr>
              <a:t> est une personne dédommagée </a:t>
            </a:r>
            <a:r>
              <a:rPr lang="fr-CH" sz="1600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par l’Université </a:t>
            </a:r>
            <a:r>
              <a:rPr lang="fr-CH" sz="1600" i="1" dirty="0">
                <a:solidFill>
                  <a:schemeClr val="accent1"/>
                </a:solidFill>
                <a:latin typeface="Calibri" panose="020F0502020204030204" pitchFamily="34" charset="0"/>
              </a:rPr>
              <a:t>pour ses frais professionnels dans le cadre d’une </a:t>
            </a:r>
            <a:r>
              <a:rPr lang="fr-CH" sz="1600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collaboration.</a:t>
            </a:r>
          </a:p>
          <a:p>
            <a:pPr marL="0" lvl="0" indent="0" algn="just">
              <a:buNone/>
            </a:pPr>
            <a:endParaRPr lang="fr-CH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0" lvl="0" indent="0" algn="just">
              <a:buNone/>
            </a:pP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	Le paiement des conférenciers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fr-CH" sz="1600" u="sng" dirty="0" smtClean="0">
                <a:solidFill>
                  <a:prstClr val="black"/>
                </a:solidFill>
                <a:latin typeface="Calibri" panose="020F0502020204030204" pitchFamily="34" charset="0"/>
              </a:rPr>
              <a:t>n’est </a:t>
            </a:r>
            <a:r>
              <a:rPr lang="fr-CH" sz="1600" u="sng" dirty="0">
                <a:solidFill>
                  <a:prstClr val="black"/>
                </a:solidFill>
                <a:latin typeface="Calibri" panose="020F0502020204030204" pitchFamily="34" charset="0"/>
              </a:rPr>
              <a:t>pas traité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 avec </a:t>
            </a:r>
            <a:r>
              <a:rPr lang="fr-CH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le SI 	Notes de </a:t>
            </a:r>
            <a:r>
              <a:rPr lang="fr-CH" sz="1600" dirty="0">
                <a:solidFill>
                  <a:prstClr val="black"/>
                </a:solidFill>
                <a:latin typeface="Calibri" panose="020F0502020204030204" pitchFamily="34" charset="0"/>
              </a:rPr>
              <a:t>frais.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C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09" y="3036972"/>
            <a:ext cx="408467" cy="3535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746" y="668934"/>
            <a:ext cx="4765875" cy="385513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78226"/>
            <a:ext cx="8087381" cy="25286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51520" y="4731990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24.04.2017</a:t>
            </a:r>
            <a:endParaRPr lang="fr-CH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57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1320</TotalTime>
  <Words>1626</Words>
  <Application>Microsoft Office PowerPoint</Application>
  <PresentationFormat>Affichage à l'écran (16:9)</PresentationFormat>
  <Paragraphs>142</Paragraphs>
  <Slides>27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27</vt:i4>
      </vt:variant>
    </vt:vector>
  </HeadingPairs>
  <TitlesOfParts>
    <vt:vector size="30" baseType="lpstr">
      <vt:lpstr>Thème Office</vt:lpstr>
      <vt:lpstr>1_Conception personnalisée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Jérémy Maggioni</dc:creator>
  <cp:lastModifiedBy>tica</cp:lastModifiedBy>
  <cp:revision>92</cp:revision>
  <cp:lastPrinted>2017-04-25T14:24:46Z</cp:lastPrinted>
  <dcterms:created xsi:type="dcterms:W3CDTF">2016-10-10T11:51:10Z</dcterms:created>
  <dcterms:modified xsi:type="dcterms:W3CDTF">2017-05-18T11:43:32Z</dcterms:modified>
</cp:coreProperties>
</file>