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1" r:id="rId2"/>
    <p:sldId id="338" r:id="rId3"/>
    <p:sldId id="350" r:id="rId4"/>
    <p:sldId id="326" r:id="rId5"/>
    <p:sldId id="325" r:id="rId6"/>
    <p:sldId id="349" r:id="rId7"/>
    <p:sldId id="337" r:id="rId8"/>
    <p:sldId id="348" r:id="rId9"/>
    <p:sldId id="344" r:id="rId10"/>
    <p:sldId id="347" r:id="rId11"/>
    <p:sldId id="329" r:id="rId12"/>
    <p:sldId id="328" r:id="rId13"/>
    <p:sldId id="330" r:id="rId14"/>
    <p:sldId id="335" r:id="rId15"/>
    <p:sldId id="351" r:id="rId16"/>
    <p:sldId id="352" r:id="rId17"/>
    <p:sldId id="353" r:id="rId18"/>
    <p:sldId id="317" r:id="rId19"/>
    <p:sldId id="318" r:id="rId20"/>
    <p:sldId id="315" r:id="rId21"/>
    <p:sldId id="322" r:id="rId22"/>
    <p:sldId id="314" r:id="rId23"/>
    <p:sldId id="339" r:id="rId24"/>
    <p:sldId id="343" r:id="rId25"/>
    <p:sldId id="340" r:id="rId26"/>
    <p:sldId id="341" r:id="rId27"/>
    <p:sldId id="342" r:id="rId28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3300"/>
    <a:srgbClr val="993366"/>
    <a:srgbClr val="FFFFCC"/>
    <a:srgbClr val="660066"/>
    <a:srgbClr val="66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8957" autoAdjust="0"/>
  </p:normalViewPr>
  <p:slideViewPr>
    <p:cSldViewPr>
      <p:cViewPr>
        <p:scale>
          <a:sx n="75" d="100"/>
          <a:sy n="75" d="100"/>
        </p:scale>
        <p:origin x="-32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74" y="-84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418A0C-1D0A-4FA5-AC93-F111105610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9F91B3-BD4D-4247-9C7F-A3BDF3033A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425E8C-4F3E-4AD2-93D8-2B2D3621B824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74368E-55B3-4029-8E6F-BB147BBA09A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8072A9-8878-4E56-A1BD-FEEF354062CC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3712F5-8F96-4ABB-B962-B9108AD42DC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9009D7-7376-40D3-A04A-D380E42E60B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438775"/>
            <a:ext cx="1495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212725" y="6096000"/>
            <a:ext cx="2171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/>
              <a:t>NA61 Coll. Meeting</a:t>
            </a:r>
          </a:p>
          <a:p>
            <a:pPr algn="ctr" eaLnBrk="1" hangingPunct="1">
              <a:defRPr/>
            </a:pPr>
            <a:r>
              <a:rPr lang="fr-CH" smtClean="0"/>
              <a:t>09 Oct. 2012</a:t>
            </a:r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FF3300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2819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>
                <a:solidFill>
                  <a:srgbClr val="008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Alessandro </a:t>
            </a:r>
            <a:r>
              <a:rPr lang="en-US" err="1"/>
              <a:t>Bravar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1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F4EA-CF45-4659-A174-73919A787AE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14AEF-57EF-44A9-B6A4-A1DD2366D8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6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FD31-6AD4-4695-8775-0B446DEF7E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F566-A662-4728-A57A-1F2A84EADC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3BB0-620F-441F-8091-99B6C5259BB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D9D8-D12A-4F31-AD8D-F46A1C1696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CA9C-B3AE-4F41-8A36-15EEF1D3984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1D83-ECFF-4300-B1E6-E1823D2A78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43D9-7C39-49E8-98A0-012347B1A22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8EF6-6219-46AF-9839-DAA8770D0D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3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D95A29-5777-4188-930D-54D373C4FF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438775"/>
            <a:ext cx="1495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Alessandro Bravar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30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NA61 Readout Upgrade</a:t>
            </a:r>
            <a:br>
              <a:rPr lang="en-US" dirty="0" smtClean="0"/>
            </a:br>
            <a:r>
              <a:rPr lang="en-US" dirty="0" smtClean="0"/>
              <a:t>based on the DRS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Switched Capacitor Array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47788" y="4206875"/>
            <a:ext cx="6629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ea typeface="ヒラギノ角ゴ Pro W3"/>
                <a:cs typeface="ヒラギノ角ゴ Pro W3"/>
              </a:rPr>
              <a:t>Shift Register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1119188" y="4359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9388" y="4148138"/>
            <a:ext cx="820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ea typeface="ヒラギノ角ゴ Pro W3"/>
                <a:cs typeface="ヒラギノ角ゴ Pro W3"/>
              </a:rPr>
              <a:t>Clock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966788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800">
              <a:latin typeface="Tahom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119188" y="2606675"/>
            <a:ext cx="617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8049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8049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8049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6525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6525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8049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8049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097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1097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1097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2109788" y="3825875"/>
            <a:ext cx="6324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1881188" y="2073275"/>
            <a:ext cx="76200" cy="762000"/>
            <a:chOff x="1296" y="1488"/>
            <a:chExt cx="48" cy="480"/>
          </a:xfrm>
        </p:grpSpPr>
        <p:sp>
          <p:nvSpPr>
            <p:cNvPr id="12880" name="Line 2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1" name="Line 2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8" name="Group 22"/>
          <p:cNvGrpSpPr>
            <a:grpSpLocks/>
          </p:cNvGrpSpPr>
          <p:nvPr/>
        </p:nvGrpSpPr>
        <p:grpSpPr bwMode="auto">
          <a:xfrm>
            <a:off x="1271588" y="1997075"/>
            <a:ext cx="685800" cy="152400"/>
            <a:chOff x="912" y="1440"/>
            <a:chExt cx="432" cy="96"/>
          </a:xfrm>
        </p:grpSpPr>
        <p:grpSp>
          <p:nvGrpSpPr>
            <p:cNvPr id="12867" name="Group 2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876" name="Line 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7" name="Line 2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8" name="Line 2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9" name="Oval 2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868" name="Group 2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872" name="Line 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" name="Line 3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4" name="Line 3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5" name="Oval 3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869" name="Line 3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0" name="Line 3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1" name="Line 3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9" name="Group 36"/>
          <p:cNvGrpSpPr>
            <a:grpSpLocks/>
          </p:cNvGrpSpPr>
          <p:nvPr/>
        </p:nvGrpSpPr>
        <p:grpSpPr bwMode="auto">
          <a:xfrm>
            <a:off x="1957388" y="1997075"/>
            <a:ext cx="685800" cy="152400"/>
            <a:chOff x="912" y="1440"/>
            <a:chExt cx="432" cy="96"/>
          </a:xfrm>
        </p:grpSpPr>
        <p:grpSp>
          <p:nvGrpSpPr>
            <p:cNvPr id="12854" name="Group 3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863" name="Line 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4" name="Line 3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5" name="Line 4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6" name="Oval 4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855" name="Group 4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859" name="Line 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0" name="Line 4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1" name="Line 4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2" name="Oval 4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856" name="Line 4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7" name="Line 4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8" name="Line 4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0" name="Group 50"/>
          <p:cNvGrpSpPr>
            <a:grpSpLocks/>
          </p:cNvGrpSpPr>
          <p:nvPr/>
        </p:nvGrpSpPr>
        <p:grpSpPr bwMode="auto">
          <a:xfrm>
            <a:off x="2643188" y="1997075"/>
            <a:ext cx="685800" cy="152400"/>
            <a:chOff x="912" y="1440"/>
            <a:chExt cx="432" cy="96"/>
          </a:xfrm>
        </p:grpSpPr>
        <p:grpSp>
          <p:nvGrpSpPr>
            <p:cNvPr id="12841" name="Group 5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850" name="Line 5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1" name="Line 5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2" name="Line 5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3" name="Oval 5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842" name="Group 5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846" name="Line 5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7" name="Line 5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8" name="Line 5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9" name="Oval 6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843" name="Line 6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4" name="Line 6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5" name="Line 6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1" name="Group 64"/>
          <p:cNvGrpSpPr>
            <a:grpSpLocks/>
          </p:cNvGrpSpPr>
          <p:nvPr/>
        </p:nvGrpSpPr>
        <p:grpSpPr bwMode="auto">
          <a:xfrm>
            <a:off x="3328988" y="1997075"/>
            <a:ext cx="685800" cy="152400"/>
            <a:chOff x="912" y="1440"/>
            <a:chExt cx="432" cy="96"/>
          </a:xfrm>
        </p:grpSpPr>
        <p:grpSp>
          <p:nvGrpSpPr>
            <p:cNvPr id="12828" name="Group 6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837" name="Line 6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8" name="Line 6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9" name="Line 6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0" name="Oval 6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829" name="Group 7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833" name="Line 7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4" name="Line 7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5" name="Line 7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6" name="Oval 7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830" name="Line 7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" name="Line 7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2" name="Line 7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2" name="Group 78"/>
          <p:cNvGrpSpPr>
            <a:grpSpLocks/>
          </p:cNvGrpSpPr>
          <p:nvPr/>
        </p:nvGrpSpPr>
        <p:grpSpPr bwMode="auto">
          <a:xfrm>
            <a:off x="4014788" y="1997075"/>
            <a:ext cx="685800" cy="152400"/>
            <a:chOff x="912" y="1440"/>
            <a:chExt cx="432" cy="96"/>
          </a:xfrm>
        </p:grpSpPr>
        <p:grpSp>
          <p:nvGrpSpPr>
            <p:cNvPr id="12815" name="Group 79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824" name="Line 8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5" name="Line 81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6" name="Line 8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7" name="Oval 83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816" name="Group 84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820" name="Line 8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1" name="Line 86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2" name="Line 8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3" name="Oval 88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817" name="Line 89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" name="Line 90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9" name="Line 91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3" name="Group 92"/>
          <p:cNvGrpSpPr>
            <a:grpSpLocks/>
          </p:cNvGrpSpPr>
          <p:nvPr/>
        </p:nvGrpSpPr>
        <p:grpSpPr bwMode="auto">
          <a:xfrm>
            <a:off x="4700588" y="1997075"/>
            <a:ext cx="685800" cy="152400"/>
            <a:chOff x="912" y="1440"/>
            <a:chExt cx="432" cy="96"/>
          </a:xfrm>
        </p:grpSpPr>
        <p:grpSp>
          <p:nvGrpSpPr>
            <p:cNvPr id="12802" name="Group 9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811" name="Line 9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" name="Line 9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3" name="Line 9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4" name="Oval 9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803" name="Group 9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807" name="Line 9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" name="Line 10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" name="Line 10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" name="Oval 10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804" name="Line 10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5" name="Line 10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6" name="Line 10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4" name="Group 106"/>
          <p:cNvGrpSpPr>
            <a:grpSpLocks/>
          </p:cNvGrpSpPr>
          <p:nvPr/>
        </p:nvGrpSpPr>
        <p:grpSpPr bwMode="auto">
          <a:xfrm>
            <a:off x="5386388" y="1997075"/>
            <a:ext cx="685800" cy="152400"/>
            <a:chOff x="912" y="1440"/>
            <a:chExt cx="432" cy="96"/>
          </a:xfrm>
        </p:grpSpPr>
        <p:grpSp>
          <p:nvGrpSpPr>
            <p:cNvPr id="12789" name="Group 10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798" name="Line 10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9" name="Line 10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" name="Line 11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" name="Oval 11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790" name="Group 11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794" name="Line 11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5" name="Line 11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6" name="Line 11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7" name="Oval 11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791" name="Line 11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2" name="Line 11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3" name="Line 11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5" name="Group 120"/>
          <p:cNvGrpSpPr>
            <a:grpSpLocks/>
          </p:cNvGrpSpPr>
          <p:nvPr/>
        </p:nvGrpSpPr>
        <p:grpSpPr bwMode="auto">
          <a:xfrm>
            <a:off x="6072188" y="1997075"/>
            <a:ext cx="685800" cy="152400"/>
            <a:chOff x="912" y="1440"/>
            <a:chExt cx="432" cy="96"/>
          </a:xfrm>
        </p:grpSpPr>
        <p:grpSp>
          <p:nvGrpSpPr>
            <p:cNvPr id="12776" name="Group 12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785" name="Line 12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6" name="Line 12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7" name="Line 1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8" name="Oval 12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777" name="Group 12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781" name="Line 12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2" name="Line 12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3" name="Line 1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4" name="Oval 13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778" name="Line 13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79" name="Line 13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0" name="Line 13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6" name="Group 134"/>
          <p:cNvGrpSpPr>
            <a:grpSpLocks/>
          </p:cNvGrpSpPr>
          <p:nvPr/>
        </p:nvGrpSpPr>
        <p:grpSpPr bwMode="auto">
          <a:xfrm>
            <a:off x="6757988" y="1997075"/>
            <a:ext cx="685800" cy="152400"/>
            <a:chOff x="912" y="1440"/>
            <a:chExt cx="432" cy="96"/>
          </a:xfrm>
        </p:grpSpPr>
        <p:grpSp>
          <p:nvGrpSpPr>
            <p:cNvPr id="12763" name="Group 13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12772" name="Line 13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3" name="Line 13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4" name="Line 1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5" name="Oval 13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grpSp>
          <p:nvGrpSpPr>
            <p:cNvPr id="12764" name="Group 14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12768" name="Line 14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9" name="Line 14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0" name="Line 1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1" name="Oval 14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800">
                  <a:latin typeface="Tahoma" pitchFamily="34" charset="0"/>
                  <a:ea typeface="ヒラギノ角ゴ Pro W3"/>
                  <a:cs typeface="ヒラギノ角ゴ Pro W3"/>
                </a:endParaRPr>
              </a:p>
            </p:txBody>
          </p:sp>
        </p:grpSp>
        <p:sp>
          <p:nvSpPr>
            <p:cNvPr id="12765" name="Line 14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6" name="Line 14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7" name="Line 14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7" name="Line 148"/>
          <p:cNvSpPr>
            <a:spLocks noChangeShapeType="1"/>
          </p:cNvSpPr>
          <p:nvPr/>
        </p:nvSpPr>
        <p:spPr bwMode="auto">
          <a:xfrm>
            <a:off x="24907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149"/>
          <p:cNvSpPr>
            <a:spLocks noChangeShapeType="1"/>
          </p:cNvSpPr>
          <p:nvPr/>
        </p:nvSpPr>
        <p:spPr bwMode="auto">
          <a:xfrm>
            <a:off x="24907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150"/>
          <p:cNvSpPr>
            <a:spLocks noChangeShapeType="1"/>
          </p:cNvSpPr>
          <p:nvPr/>
        </p:nvSpPr>
        <p:spPr bwMode="auto">
          <a:xfrm>
            <a:off x="24907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151"/>
          <p:cNvSpPr>
            <a:spLocks noChangeShapeType="1"/>
          </p:cNvSpPr>
          <p:nvPr/>
        </p:nvSpPr>
        <p:spPr bwMode="auto">
          <a:xfrm>
            <a:off x="23383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152"/>
          <p:cNvSpPr>
            <a:spLocks noChangeShapeType="1"/>
          </p:cNvSpPr>
          <p:nvPr/>
        </p:nvSpPr>
        <p:spPr bwMode="auto">
          <a:xfrm>
            <a:off x="23383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153"/>
          <p:cNvSpPr>
            <a:spLocks noChangeShapeType="1"/>
          </p:cNvSpPr>
          <p:nvPr/>
        </p:nvSpPr>
        <p:spPr bwMode="auto">
          <a:xfrm>
            <a:off x="24907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154"/>
          <p:cNvSpPr>
            <a:spLocks noChangeShapeType="1"/>
          </p:cNvSpPr>
          <p:nvPr/>
        </p:nvSpPr>
        <p:spPr bwMode="auto">
          <a:xfrm>
            <a:off x="27955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155"/>
          <p:cNvSpPr>
            <a:spLocks noChangeShapeType="1"/>
          </p:cNvSpPr>
          <p:nvPr/>
        </p:nvSpPr>
        <p:spPr bwMode="auto">
          <a:xfrm>
            <a:off x="27955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5" name="Group 156"/>
          <p:cNvGrpSpPr>
            <a:grpSpLocks/>
          </p:cNvGrpSpPr>
          <p:nvPr/>
        </p:nvGrpSpPr>
        <p:grpSpPr bwMode="auto">
          <a:xfrm>
            <a:off x="2566988" y="2073275"/>
            <a:ext cx="76200" cy="762000"/>
            <a:chOff x="1296" y="1488"/>
            <a:chExt cx="48" cy="480"/>
          </a:xfrm>
        </p:grpSpPr>
        <p:sp>
          <p:nvSpPr>
            <p:cNvPr id="12761" name="Line 157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2" name="Line 158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6" name="Line 159"/>
          <p:cNvSpPr>
            <a:spLocks noChangeShapeType="1"/>
          </p:cNvSpPr>
          <p:nvPr/>
        </p:nvSpPr>
        <p:spPr bwMode="auto">
          <a:xfrm>
            <a:off x="31765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160"/>
          <p:cNvSpPr>
            <a:spLocks noChangeShapeType="1"/>
          </p:cNvSpPr>
          <p:nvPr/>
        </p:nvSpPr>
        <p:spPr bwMode="auto">
          <a:xfrm>
            <a:off x="31765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161"/>
          <p:cNvSpPr>
            <a:spLocks noChangeShapeType="1"/>
          </p:cNvSpPr>
          <p:nvPr/>
        </p:nvSpPr>
        <p:spPr bwMode="auto">
          <a:xfrm>
            <a:off x="31765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162"/>
          <p:cNvSpPr>
            <a:spLocks noChangeShapeType="1"/>
          </p:cNvSpPr>
          <p:nvPr/>
        </p:nvSpPr>
        <p:spPr bwMode="auto">
          <a:xfrm>
            <a:off x="30241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163"/>
          <p:cNvSpPr>
            <a:spLocks noChangeShapeType="1"/>
          </p:cNvSpPr>
          <p:nvPr/>
        </p:nvSpPr>
        <p:spPr bwMode="auto">
          <a:xfrm>
            <a:off x="30241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164"/>
          <p:cNvSpPr>
            <a:spLocks noChangeShapeType="1"/>
          </p:cNvSpPr>
          <p:nvPr/>
        </p:nvSpPr>
        <p:spPr bwMode="auto">
          <a:xfrm>
            <a:off x="31765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165"/>
          <p:cNvSpPr>
            <a:spLocks noChangeShapeType="1"/>
          </p:cNvSpPr>
          <p:nvPr/>
        </p:nvSpPr>
        <p:spPr bwMode="auto">
          <a:xfrm>
            <a:off x="34813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Line 166"/>
          <p:cNvSpPr>
            <a:spLocks noChangeShapeType="1"/>
          </p:cNvSpPr>
          <p:nvPr/>
        </p:nvSpPr>
        <p:spPr bwMode="auto">
          <a:xfrm>
            <a:off x="34813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34" name="Group 167"/>
          <p:cNvGrpSpPr>
            <a:grpSpLocks/>
          </p:cNvGrpSpPr>
          <p:nvPr/>
        </p:nvGrpSpPr>
        <p:grpSpPr bwMode="auto">
          <a:xfrm>
            <a:off x="3252788" y="2073275"/>
            <a:ext cx="76200" cy="762000"/>
            <a:chOff x="1296" y="1488"/>
            <a:chExt cx="48" cy="480"/>
          </a:xfrm>
        </p:grpSpPr>
        <p:sp>
          <p:nvSpPr>
            <p:cNvPr id="12759" name="Line 168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0" name="Line 169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5" name="Line 170"/>
          <p:cNvSpPr>
            <a:spLocks noChangeShapeType="1"/>
          </p:cNvSpPr>
          <p:nvPr/>
        </p:nvSpPr>
        <p:spPr bwMode="auto">
          <a:xfrm>
            <a:off x="38623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Line 171"/>
          <p:cNvSpPr>
            <a:spLocks noChangeShapeType="1"/>
          </p:cNvSpPr>
          <p:nvPr/>
        </p:nvSpPr>
        <p:spPr bwMode="auto">
          <a:xfrm>
            <a:off x="38623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7" name="Line 172"/>
          <p:cNvSpPr>
            <a:spLocks noChangeShapeType="1"/>
          </p:cNvSpPr>
          <p:nvPr/>
        </p:nvSpPr>
        <p:spPr bwMode="auto">
          <a:xfrm>
            <a:off x="38623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8" name="Line 173"/>
          <p:cNvSpPr>
            <a:spLocks noChangeShapeType="1"/>
          </p:cNvSpPr>
          <p:nvPr/>
        </p:nvSpPr>
        <p:spPr bwMode="auto">
          <a:xfrm>
            <a:off x="37099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174"/>
          <p:cNvSpPr>
            <a:spLocks noChangeShapeType="1"/>
          </p:cNvSpPr>
          <p:nvPr/>
        </p:nvSpPr>
        <p:spPr bwMode="auto">
          <a:xfrm>
            <a:off x="37099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175"/>
          <p:cNvSpPr>
            <a:spLocks noChangeShapeType="1"/>
          </p:cNvSpPr>
          <p:nvPr/>
        </p:nvSpPr>
        <p:spPr bwMode="auto">
          <a:xfrm>
            <a:off x="38623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176"/>
          <p:cNvSpPr>
            <a:spLocks noChangeShapeType="1"/>
          </p:cNvSpPr>
          <p:nvPr/>
        </p:nvSpPr>
        <p:spPr bwMode="auto">
          <a:xfrm>
            <a:off x="41671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177"/>
          <p:cNvSpPr>
            <a:spLocks noChangeShapeType="1"/>
          </p:cNvSpPr>
          <p:nvPr/>
        </p:nvSpPr>
        <p:spPr bwMode="auto">
          <a:xfrm>
            <a:off x="41671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3" name="Group 178"/>
          <p:cNvGrpSpPr>
            <a:grpSpLocks/>
          </p:cNvGrpSpPr>
          <p:nvPr/>
        </p:nvGrpSpPr>
        <p:grpSpPr bwMode="auto">
          <a:xfrm>
            <a:off x="3938588" y="2073275"/>
            <a:ext cx="76200" cy="762000"/>
            <a:chOff x="1296" y="1488"/>
            <a:chExt cx="48" cy="480"/>
          </a:xfrm>
        </p:grpSpPr>
        <p:sp>
          <p:nvSpPr>
            <p:cNvPr id="12757" name="Line 179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8" name="Line 180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4" name="Line 181"/>
          <p:cNvSpPr>
            <a:spLocks noChangeShapeType="1"/>
          </p:cNvSpPr>
          <p:nvPr/>
        </p:nvSpPr>
        <p:spPr bwMode="auto">
          <a:xfrm>
            <a:off x="45481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Line 182"/>
          <p:cNvSpPr>
            <a:spLocks noChangeShapeType="1"/>
          </p:cNvSpPr>
          <p:nvPr/>
        </p:nvSpPr>
        <p:spPr bwMode="auto">
          <a:xfrm>
            <a:off x="45481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6" name="Line 183"/>
          <p:cNvSpPr>
            <a:spLocks noChangeShapeType="1"/>
          </p:cNvSpPr>
          <p:nvPr/>
        </p:nvSpPr>
        <p:spPr bwMode="auto">
          <a:xfrm>
            <a:off x="45481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184"/>
          <p:cNvSpPr>
            <a:spLocks noChangeShapeType="1"/>
          </p:cNvSpPr>
          <p:nvPr/>
        </p:nvSpPr>
        <p:spPr bwMode="auto">
          <a:xfrm>
            <a:off x="43957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185"/>
          <p:cNvSpPr>
            <a:spLocks noChangeShapeType="1"/>
          </p:cNvSpPr>
          <p:nvPr/>
        </p:nvSpPr>
        <p:spPr bwMode="auto">
          <a:xfrm>
            <a:off x="43957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186"/>
          <p:cNvSpPr>
            <a:spLocks noChangeShapeType="1"/>
          </p:cNvSpPr>
          <p:nvPr/>
        </p:nvSpPr>
        <p:spPr bwMode="auto">
          <a:xfrm>
            <a:off x="45481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187"/>
          <p:cNvSpPr>
            <a:spLocks noChangeShapeType="1"/>
          </p:cNvSpPr>
          <p:nvPr/>
        </p:nvSpPr>
        <p:spPr bwMode="auto">
          <a:xfrm>
            <a:off x="48529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188"/>
          <p:cNvSpPr>
            <a:spLocks noChangeShapeType="1"/>
          </p:cNvSpPr>
          <p:nvPr/>
        </p:nvSpPr>
        <p:spPr bwMode="auto">
          <a:xfrm>
            <a:off x="48529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52" name="Group 189"/>
          <p:cNvGrpSpPr>
            <a:grpSpLocks/>
          </p:cNvGrpSpPr>
          <p:nvPr/>
        </p:nvGrpSpPr>
        <p:grpSpPr bwMode="auto">
          <a:xfrm>
            <a:off x="4624388" y="2073275"/>
            <a:ext cx="76200" cy="762000"/>
            <a:chOff x="1296" y="1488"/>
            <a:chExt cx="48" cy="480"/>
          </a:xfrm>
        </p:grpSpPr>
        <p:sp>
          <p:nvSpPr>
            <p:cNvPr id="12755" name="Line 19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6" name="Line 19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53" name="Line 192"/>
          <p:cNvSpPr>
            <a:spLocks noChangeShapeType="1"/>
          </p:cNvSpPr>
          <p:nvPr/>
        </p:nvSpPr>
        <p:spPr bwMode="auto">
          <a:xfrm>
            <a:off x="52339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Line 193"/>
          <p:cNvSpPr>
            <a:spLocks noChangeShapeType="1"/>
          </p:cNvSpPr>
          <p:nvPr/>
        </p:nvSpPr>
        <p:spPr bwMode="auto">
          <a:xfrm>
            <a:off x="52339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Line 194"/>
          <p:cNvSpPr>
            <a:spLocks noChangeShapeType="1"/>
          </p:cNvSpPr>
          <p:nvPr/>
        </p:nvSpPr>
        <p:spPr bwMode="auto">
          <a:xfrm>
            <a:off x="52339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Line 195"/>
          <p:cNvSpPr>
            <a:spLocks noChangeShapeType="1"/>
          </p:cNvSpPr>
          <p:nvPr/>
        </p:nvSpPr>
        <p:spPr bwMode="auto">
          <a:xfrm>
            <a:off x="50815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Line 196"/>
          <p:cNvSpPr>
            <a:spLocks noChangeShapeType="1"/>
          </p:cNvSpPr>
          <p:nvPr/>
        </p:nvSpPr>
        <p:spPr bwMode="auto">
          <a:xfrm>
            <a:off x="50815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Line 197"/>
          <p:cNvSpPr>
            <a:spLocks noChangeShapeType="1"/>
          </p:cNvSpPr>
          <p:nvPr/>
        </p:nvSpPr>
        <p:spPr bwMode="auto">
          <a:xfrm>
            <a:off x="52339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9" name="Line 198"/>
          <p:cNvSpPr>
            <a:spLocks noChangeShapeType="1"/>
          </p:cNvSpPr>
          <p:nvPr/>
        </p:nvSpPr>
        <p:spPr bwMode="auto">
          <a:xfrm>
            <a:off x="55387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199"/>
          <p:cNvSpPr>
            <a:spLocks noChangeShapeType="1"/>
          </p:cNvSpPr>
          <p:nvPr/>
        </p:nvSpPr>
        <p:spPr bwMode="auto">
          <a:xfrm>
            <a:off x="55387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61" name="Group 200"/>
          <p:cNvGrpSpPr>
            <a:grpSpLocks/>
          </p:cNvGrpSpPr>
          <p:nvPr/>
        </p:nvGrpSpPr>
        <p:grpSpPr bwMode="auto">
          <a:xfrm>
            <a:off x="5310188" y="2073275"/>
            <a:ext cx="76200" cy="762000"/>
            <a:chOff x="1296" y="1488"/>
            <a:chExt cx="48" cy="480"/>
          </a:xfrm>
        </p:grpSpPr>
        <p:sp>
          <p:nvSpPr>
            <p:cNvPr id="12753" name="Line 201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4" name="Line 202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62" name="Line 203"/>
          <p:cNvSpPr>
            <a:spLocks noChangeShapeType="1"/>
          </p:cNvSpPr>
          <p:nvPr/>
        </p:nvSpPr>
        <p:spPr bwMode="auto">
          <a:xfrm>
            <a:off x="59197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204"/>
          <p:cNvSpPr>
            <a:spLocks noChangeShapeType="1"/>
          </p:cNvSpPr>
          <p:nvPr/>
        </p:nvSpPr>
        <p:spPr bwMode="auto">
          <a:xfrm>
            <a:off x="59197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205"/>
          <p:cNvSpPr>
            <a:spLocks noChangeShapeType="1"/>
          </p:cNvSpPr>
          <p:nvPr/>
        </p:nvSpPr>
        <p:spPr bwMode="auto">
          <a:xfrm>
            <a:off x="59197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206"/>
          <p:cNvSpPr>
            <a:spLocks noChangeShapeType="1"/>
          </p:cNvSpPr>
          <p:nvPr/>
        </p:nvSpPr>
        <p:spPr bwMode="auto">
          <a:xfrm>
            <a:off x="57673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Line 207"/>
          <p:cNvSpPr>
            <a:spLocks noChangeShapeType="1"/>
          </p:cNvSpPr>
          <p:nvPr/>
        </p:nvSpPr>
        <p:spPr bwMode="auto">
          <a:xfrm>
            <a:off x="57673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7" name="Line 208"/>
          <p:cNvSpPr>
            <a:spLocks noChangeShapeType="1"/>
          </p:cNvSpPr>
          <p:nvPr/>
        </p:nvSpPr>
        <p:spPr bwMode="auto">
          <a:xfrm>
            <a:off x="59197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209"/>
          <p:cNvSpPr>
            <a:spLocks noChangeShapeType="1"/>
          </p:cNvSpPr>
          <p:nvPr/>
        </p:nvSpPr>
        <p:spPr bwMode="auto">
          <a:xfrm>
            <a:off x="62245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210"/>
          <p:cNvSpPr>
            <a:spLocks noChangeShapeType="1"/>
          </p:cNvSpPr>
          <p:nvPr/>
        </p:nvSpPr>
        <p:spPr bwMode="auto">
          <a:xfrm>
            <a:off x="62245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70" name="Group 211"/>
          <p:cNvGrpSpPr>
            <a:grpSpLocks/>
          </p:cNvGrpSpPr>
          <p:nvPr/>
        </p:nvGrpSpPr>
        <p:grpSpPr bwMode="auto">
          <a:xfrm>
            <a:off x="5995988" y="2073275"/>
            <a:ext cx="76200" cy="762000"/>
            <a:chOff x="1296" y="1488"/>
            <a:chExt cx="48" cy="480"/>
          </a:xfrm>
        </p:grpSpPr>
        <p:sp>
          <p:nvSpPr>
            <p:cNvPr id="12751" name="Line 212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2" name="Line 213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71" name="Line 214"/>
          <p:cNvSpPr>
            <a:spLocks noChangeShapeType="1"/>
          </p:cNvSpPr>
          <p:nvPr/>
        </p:nvSpPr>
        <p:spPr bwMode="auto">
          <a:xfrm>
            <a:off x="66055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215"/>
          <p:cNvSpPr>
            <a:spLocks noChangeShapeType="1"/>
          </p:cNvSpPr>
          <p:nvPr/>
        </p:nvSpPr>
        <p:spPr bwMode="auto">
          <a:xfrm>
            <a:off x="66055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216"/>
          <p:cNvSpPr>
            <a:spLocks noChangeShapeType="1"/>
          </p:cNvSpPr>
          <p:nvPr/>
        </p:nvSpPr>
        <p:spPr bwMode="auto">
          <a:xfrm>
            <a:off x="66055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217"/>
          <p:cNvSpPr>
            <a:spLocks noChangeShapeType="1"/>
          </p:cNvSpPr>
          <p:nvPr/>
        </p:nvSpPr>
        <p:spPr bwMode="auto">
          <a:xfrm>
            <a:off x="64531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Line 218"/>
          <p:cNvSpPr>
            <a:spLocks noChangeShapeType="1"/>
          </p:cNvSpPr>
          <p:nvPr/>
        </p:nvSpPr>
        <p:spPr bwMode="auto">
          <a:xfrm>
            <a:off x="64531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6" name="Line 219"/>
          <p:cNvSpPr>
            <a:spLocks noChangeShapeType="1"/>
          </p:cNvSpPr>
          <p:nvPr/>
        </p:nvSpPr>
        <p:spPr bwMode="auto">
          <a:xfrm>
            <a:off x="66055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7" name="Line 220"/>
          <p:cNvSpPr>
            <a:spLocks noChangeShapeType="1"/>
          </p:cNvSpPr>
          <p:nvPr/>
        </p:nvSpPr>
        <p:spPr bwMode="auto">
          <a:xfrm>
            <a:off x="69103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8" name="Line 221"/>
          <p:cNvSpPr>
            <a:spLocks noChangeShapeType="1"/>
          </p:cNvSpPr>
          <p:nvPr/>
        </p:nvSpPr>
        <p:spPr bwMode="auto">
          <a:xfrm>
            <a:off x="69103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79" name="Group 222"/>
          <p:cNvGrpSpPr>
            <a:grpSpLocks/>
          </p:cNvGrpSpPr>
          <p:nvPr/>
        </p:nvGrpSpPr>
        <p:grpSpPr bwMode="auto">
          <a:xfrm>
            <a:off x="6681788" y="2073275"/>
            <a:ext cx="76200" cy="762000"/>
            <a:chOff x="1296" y="1488"/>
            <a:chExt cx="48" cy="480"/>
          </a:xfrm>
        </p:grpSpPr>
        <p:sp>
          <p:nvSpPr>
            <p:cNvPr id="12749" name="Line 223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0" name="Line 224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80" name="Line 225"/>
          <p:cNvSpPr>
            <a:spLocks noChangeShapeType="1"/>
          </p:cNvSpPr>
          <p:nvPr/>
        </p:nvSpPr>
        <p:spPr bwMode="auto">
          <a:xfrm>
            <a:off x="72913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226"/>
          <p:cNvSpPr>
            <a:spLocks noChangeShapeType="1"/>
          </p:cNvSpPr>
          <p:nvPr/>
        </p:nvSpPr>
        <p:spPr bwMode="auto">
          <a:xfrm>
            <a:off x="72913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227"/>
          <p:cNvSpPr>
            <a:spLocks noChangeShapeType="1"/>
          </p:cNvSpPr>
          <p:nvPr/>
        </p:nvSpPr>
        <p:spPr bwMode="auto">
          <a:xfrm>
            <a:off x="72913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228"/>
          <p:cNvSpPr>
            <a:spLocks noChangeShapeType="1"/>
          </p:cNvSpPr>
          <p:nvPr/>
        </p:nvSpPr>
        <p:spPr bwMode="auto">
          <a:xfrm>
            <a:off x="71389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229"/>
          <p:cNvSpPr>
            <a:spLocks noChangeShapeType="1"/>
          </p:cNvSpPr>
          <p:nvPr/>
        </p:nvSpPr>
        <p:spPr bwMode="auto">
          <a:xfrm>
            <a:off x="71389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230"/>
          <p:cNvSpPr>
            <a:spLocks noChangeShapeType="1"/>
          </p:cNvSpPr>
          <p:nvPr/>
        </p:nvSpPr>
        <p:spPr bwMode="auto">
          <a:xfrm>
            <a:off x="72913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231"/>
          <p:cNvSpPr>
            <a:spLocks noChangeShapeType="1"/>
          </p:cNvSpPr>
          <p:nvPr/>
        </p:nvSpPr>
        <p:spPr bwMode="auto">
          <a:xfrm>
            <a:off x="75961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Line 232"/>
          <p:cNvSpPr>
            <a:spLocks noChangeShapeType="1"/>
          </p:cNvSpPr>
          <p:nvPr/>
        </p:nvSpPr>
        <p:spPr bwMode="auto">
          <a:xfrm>
            <a:off x="75961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88" name="Group 233"/>
          <p:cNvGrpSpPr>
            <a:grpSpLocks/>
          </p:cNvGrpSpPr>
          <p:nvPr/>
        </p:nvGrpSpPr>
        <p:grpSpPr bwMode="auto">
          <a:xfrm>
            <a:off x="7367588" y="2073275"/>
            <a:ext cx="76200" cy="762000"/>
            <a:chOff x="1296" y="1488"/>
            <a:chExt cx="48" cy="480"/>
          </a:xfrm>
        </p:grpSpPr>
        <p:sp>
          <p:nvSpPr>
            <p:cNvPr id="12747" name="Line 234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8" name="Line 235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89" name="Group 236"/>
          <p:cNvGrpSpPr>
            <a:grpSpLocks/>
          </p:cNvGrpSpPr>
          <p:nvPr/>
        </p:nvGrpSpPr>
        <p:grpSpPr bwMode="auto">
          <a:xfrm>
            <a:off x="2185988" y="3444875"/>
            <a:ext cx="152400" cy="762000"/>
            <a:chOff x="1488" y="2352"/>
            <a:chExt cx="96" cy="480"/>
          </a:xfrm>
        </p:grpSpPr>
        <p:sp>
          <p:nvSpPr>
            <p:cNvPr id="12745" name="Line 237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6" name="Line 238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0" name="Group 239"/>
          <p:cNvGrpSpPr>
            <a:grpSpLocks/>
          </p:cNvGrpSpPr>
          <p:nvPr/>
        </p:nvGrpSpPr>
        <p:grpSpPr bwMode="auto">
          <a:xfrm>
            <a:off x="2871788" y="3444875"/>
            <a:ext cx="152400" cy="762000"/>
            <a:chOff x="1488" y="2352"/>
            <a:chExt cx="96" cy="480"/>
          </a:xfrm>
        </p:grpSpPr>
        <p:sp>
          <p:nvSpPr>
            <p:cNvPr id="12743" name="Line 240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4" name="Line 241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1" name="Group 242"/>
          <p:cNvGrpSpPr>
            <a:grpSpLocks/>
          </p:cNvGrpSpPr>
          <p:nvPr/>
        </p:nvGrpSpPr>
        <p:grpSpPr bwMode="auto">
          <a:xfrm>
            <a:off x="3557588" y="3444875"/>
            <a:ext cx="152400" cy="762000"/>
            <a:chOff x="1488" y="2352"/>
            <a:chExt cx="96" cy="480"/>
          </a:xfrm>
        </p:grpSpPr>
        <p:sp>
          <p:nvSpPr>
            <p:cNvPr id="12741" name="Line 243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2" name="Line 244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2" name="Group 245"/>
          <p:cNvGrpSpPr>
            <a:grpSpLocks/>
          </p:cNvGrpSpPr>
          <p:nvPr/>
        </p:nvGrpSpPr>
        <p:grpSpPr bwMode="auto">
          <a:xfrm>
            <a:off x="4243388" y="3444875"/>
            <a:ext cx="152400" cy="762000"/>
            <a:chOff x="1488" y="2352"/>
            <a:chExt cx="96" cy="480"/>
          </a:xfrm>
        </p:grpSpPr>
        <p:sp>
          <p:nvSpPr>
            <p:cNvPr id="12739" name="Line 246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0" name="Line 247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3" name="Group 248"/>
          <p:cNvGrpSpPr>
            <a:grpSpLocks/>
          </p:cNvGrpSpPr>
          <p:nvPr/>
        </p:nvGrpSpPr>
        <p:grpSpPr bwMode="auto">
          <a:xfrm>
            <a:off x="4929188" y="3444875"/>
            <a:ext cx="152400" cy="762000"/>
            <a:chOff x="1488" y="2352"/>
            <a:chExt cx="96" cy="480"/>
          </a:xfrm>
        </p:grpSpPr>
        <p:sp>
          <p:nvSpPr>
            <p:cNvPr id="12737" name="Line 249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8" name="Line 250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4" name="Group 251"/>
          <p:cNvGrpSpPr>
            <a:grpSpLocks/>
          </p:cNvGrpSpPr>
          <p:nvPr/>
        </p:nvGrpSpPr>
        <p:grpSpPr bwMode="auto">
          <a:xfrm>
            <a:off x="5614988" y="3444875"/>
            <a:ext cx="152400" cy="762000"/>
            <a:chOff x="1488" y="2352"/>
            <a:chExt cx="96" cy="480"/>
          </a:xfrm>
        </p:grpSpPr>
        <p:sp>
          <p:nvSpPr>
            <p:cNvPr id="12735" name="Line 252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6" name="Line 253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5" name="Group 254"/>
          <p:cNvGrpSpPr>
            <a:grpSpLocks/>
          </p:cNvGrpSpPr>
          <p:nvPr/>
        </p:nvGrpSpPr>
        <p:grpSpPr bwMode="auto">
          <a:xfrm>
            <a:off x="6300788" y="3444875"/>
            <a:ext cx="152400" cy="762000"/>
            <a:chOff x="1488" y="2352"/>
            <a:chExt cx="96" cy="480"/>
          </a:xfrm>
        </p:grpSpPr>
        <p:sp>
          <p:nvSpPr>
            <p:cNvPr id="12733" name="Line 255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4" name="Line 256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6" name="Group 257"/>
          <p:cNvGrpSpPr>
            <a:grpSpLocks/>
          </p:cNvGrpSpPr>
          <p:nvPr/>
        </p:nvGrpSpPr>
        <p:grpSpPr bwMode="auto">
          <a:xfrm>
            <a:off x="6986588" y="3444875"/>
            <a:ext cx="152400" cy="762000"/>
            <a:chOff x="1488" y="2352"/>
            <a:chExt cx="96" cy="480"/>
          </a:xfrm>
        </p:grpSpPr>
        <p:sp>
          <p:nvSpPr>
            <p:cNvPr id="12731" name="Line 258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2" name="Line 259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97" name="Group 260"/>
          <p:cNvGrpSpPr>
            <a:grpSpLocks/>
          </p:cNvGrpSpPr>
          <p:nvPr/>
        </p:nvGrpSpPr>
        <p:grpSpPr bwMode="auto">
          <a:xfrm>
            <a:off x="7672388" y="3444875"/>
            <a:ext cx="152400" cy="762000"/>
            <a:chOff x="1488" y="2352"/>
            <a:chExt cx="96" cy="480"/>
          </a:xfrm>
        </p:grpSpPr>
        <p:sp>
          <p:nvSpPr>
            <p:cNvPr id="12729" name="Line 261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0" name="Line 262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8" name="Text Box 263"/>
          <p:cNvSpPr txBox="1">
            <a:spLocks noChangeArrowheads="1"/>
          </p:cNvSpPr>
          <p:nvPr/>
        </p:nvSpPr>
        <p:spPr bwMode="auto">
          <a:xfrm>
            <a:off x="585788" y="2382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ea typeface="ヒラギノ角ゴ Pro W3"/>
                <a:cs typeface="ヒラギノ角ゴ Pro W3"/>
              </a:rPr>
              <a:t>IN</a:t>
            </a:r>
          </a:p>
        </p:txBody>
      </p:sp>
      <p:sp>
        <p:nvSpPr>
          <p:cNvPr id="12399" name="Text Box 264"/>
          <p:cNvSpPr txBox="1">
            <a:spLocks noChangeArrowheads="1"/>
          </p:cNvSpPr>
          <p:nvPr/>
        </p:nvSpPr>
        <p:spPr bwMode="auto">
          <a:xfrm>
            <a:off x="8494713" y="3603625"/>
            <a:ext cx="59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  <a:ea typeface="ヒラギノ角ゴ Pro W3"/>
                <a:cs typeface="ヒラギノ角ゴ Pro W3"/>
              </a:rPr>
              <a:t>Out</a:t>
            </a:r>
          </a:p>
        </p:txBody>
      </p:sp>
      <p:grpSp>
        <p:nvGrpSpPr>
          <p:cNvPr id="230478" name="Group 265"/>
          <p:cNvGrpSpPr>
            <a:grpSpLocks/>
          </p:cNvGrpSpPr>
          <p:nvPr/>
        </p:nvGrpSpPr>
        <p:grpSpPr bwMode="auto">
          <a:xfrm>
            <a:off x="1271588" y="1997075"/>
            <a:ext cx="685800" cy="1447800"/>
            <a:chOff x="192" y="768"/>
            <a:chExt cx="432" cy="912"/>
          </a:xfrm>
        </p:grpSpPr>
        <p:sp>
          <p:nvSpPr>
            <p:cNvPr id="12706" name="Rectangle 26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707" name="Line 26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" name="Line 26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9" name="Line 26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0" name="Line 27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1" name="Line 27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2" name="Line 27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3" name="Line 27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4" name="Line 27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15" name="Group 27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716" name="Group 27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725" name="Line 27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7" name="Line 27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8" name="Oval 28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717" name="Group 28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721" name="Line 28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2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3" name="Line 28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4" name="Oval 28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718" name="Line 28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9" name="Line 28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0" name="Line 28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01" name="Line 289"/>
          <p:cNvSpPr>
            <a:spLocks noChangeShapeType="1"/>
          </p:cNvSpPr>
          <p:nvPr/>
        </p:nvSpPr>
        <p:spPr bwMode="auto">
          <a:xfrm>
            <a:off x="24907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290"/>
          <p:cNvSpPr>
            <a:spLocks noChangeShapeType="1"/>
          </p:cNvSpPr>
          <p:nvPr/>
        </p:nvSpPr>
        <p:spPr bwMode="auto">
          <a:xfrm>
            <a:off x="27955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291"/>
          <p:cNvSpPr>
            <a:spLocks noChangeShapeType="1"/>
          </p:cNvSpPr>
          <p:nvPr/>
        </p:nvSpPr>
        <p:spPr bwMode="auto">
          <a:xfrm>
            <a:off x="31765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292"/>
          <p:cNvSpPr>
            <a:spLocks noChangeShapeType="1"/>
          </p:cNvSpPr>
          <p:nvPr/>
        </p:nvSpPr>
        <p:spPr bwMode="auto">
          <a:xfrm>
            <a:off x="34813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293"/>
          <p:cNvSpPr>
            <a:spLocks noChangeShapeType="1"/>
          </p:cNvSpPr>
          <p:nvPr/>
        </p:nvSpPr>
        <p:spPr bwMode="auto">
          <a:xfrm>
            <a:off x="38623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294"/>
          <p:cNvSpPr>
            <a:spLocks noChangeShapeType="1"/>
          </p:cNvSpPr>
          <p:nvPr/>
        </p:nvSpPr>
        <p:spPr bwMode="auto">
          <a:xfrm>
            <a:off x="41671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295"/>
          <p:cNvSpPr>
            <a:spLocks noChangeShapeType="1"/>
          </p:cNvSpPr>
          <p:nvPr/>
        </p:nvSpPr>
        <p:spPr bwMode="auto">
          <a:xfrm>
            <a:off x="45481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Line 296"/>
          <p:cNvSpPr>
            <a:spLocks noChangeShapeType="1"/>
          </p:cNvSpPr>
          <p:nvPr/>
        </p:nvSpPr>
        <p:spPr bwMode="auto">
          <a:xfrm>
            <a:off x="48529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9" name="Line 297"/>
          <p:cNvSpPr>
            <a:spLocks noChangeShapeType="1"/>
          </p:cNvSpPr>
          <p:nvPr/>
        </p:nvSpPr>
        <p:spPr bwMode="auto">
          <a:xfrm>
            <a:off x="52339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298"/>
          <p:cNvSpPr>
            <a:spLocks noChangeShapeType="1"/>
          </p:cNvSpPr>
          <p:nvPr/>
        </p:nvSpPr>
        <p:spPr bwMode="auto">
          <a:xfrm>
            <a:off x="55387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299"/>
          <p:cNvSpPr>
            <a:spLocks noChangeShapeType="1"/>
          </p:cNvSpPr>
          <p:nvPr/>
        </p:nvSpPr>
        <p:spPr bwMode="auto">
          <a:xfrm>
            <a:off x="59197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300"/>
          <p:cNvSpPr>
            <a:spLocks noChangeShapeType="1"/>
          </p:cNvSpPr>
          <p:nvPr/>
        </p:nvSpPr>
        <p:spPr bwMode="auto">
          <a:xfrm>
            <a:off x="62245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301"/>
          <p:cNvSpPr>
            <a:spLocks noChangeShapeType="1"/>
          </p:cNvSpPr>
          <p:nvPr/>
        </p:nvSpPr>
        <p:spPr bwMode="auto">
          <a:xfrm>
            <a:off x="66055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302"/>
          <p:cNvSpPr>
            <a:spLocks noChangeShapeType="1"/>
          </p:cNvSpPr>
          <p:nvPr/>
        </p:nvSpPr>
        <p:spPr bwMode="auto">
          <a:xfrm>
            <a:off x="69103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303"/>
          <p:cNvSpPr>
            <a:spLocks noChangeShapeType="1"/>
          </p:cNvSpPr>
          <p:nvPr/>
        </p:nvSpPr>
        <p:spPr bwMode="auto">
          <a:xfrm>
            <a:off x="72913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304"/>
          <p:cNvSpPr>
            <a:spLocks noChangeShapeType="1"/>
          </p:cNvSpPr>
          <p:nvPr/>
        </p:nvSpPr>
        <p:spPr bwMode="auto">
          <a:xfrm>
            <a:off x="75961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0493" name="Group 305"/>
          <p:cNvGrpSpPr>
            <a:grpSpLocks/>
          </p:cNvGrpSpPr>
          <p:nvPr/>
        </p:nvGrpSpPr>
        <p:grpSpPr bwMode="auto">
          <a:xfrm>
            <a:off x="1957388" y="1997075"/>
            <a:ext cx="685800" cy="1447800"/>
            <a:chOff x="192" y="768"/>
            <a:chExt cx="432" cy="912"/>
          </a:xfrm>
        </p:grpSpPr>
        <p:sp>
          <p:nvSpPr>
            <p:cNvPr id="12683" name="Rectangle 30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684" name="Line 30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5" name="Line 30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6" name="Line 30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7" name="Line 31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8" name="Line 31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9" name="Line 31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0" name="Line 31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1" name="Line 31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2" name="Group 31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693" name="Group 31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702" name="Line 31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3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4" name="Line 31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5" name="Oval 32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694" name="Group 32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698" name="Line 32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9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0" name="Line 32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1" name="Oval 32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695" name="Line 32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6" name="Line 32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7" name="Line 32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512" name="Group 329"/>
          <p:cNvGrpSpPr>
            <a:grpSpLocks/>
          </p:cNvGrpSpPr>
          <p:nvPr/>
        </p:nvGrpSpPr>
        <p:grpSpPr bwMode="auto">
          <a:xfrm>
            <a:off x="2643188" y="1997075"/>
            <a:ext cx="685800" cy="1447800"/>
            <a:chOff x="192" y="768"/>
            <a:chExt cx="432" cy="912"/>
          </a:xfrm>
        </p:grpSpPr>
        <p:sp>
          <p:nvSpPr>
            <p:cNvPr id="12660" name="Rectangle 33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661" name="Line 33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Line 33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Line 33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Line 33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5" name="Line 33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6" name="Line 33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7" name="Line 33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8" name="Line 33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69" name="Group 33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670" name="Group 34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679" name="Line 34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0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1" name="Line 34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2" name="Oval 34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671" name="Group 34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675" name="Line 34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6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7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8" name="Oval 34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672" name="Line 35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3" name="Line 35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4" name="Line 35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534" name="Group 353"/>
          <p:cNvGrpSpPr>
            <a:grpSpLocks/>
          </p:cNvGrpSpPr>
          <p:nvPr/>
        </p:nvGrpSpPr>
        <p:grpSpPr bwMode="auto">
          <a:xfrm>
            <a:off x="3328988" y="1997075"/>
            <a:ext cx="685800" cy="1447800"/>
            <a:chOff x="192" y="768"/>
            <a:chExt cx="432" cy="912"/>
          </a:xfrm>
        </p:grpSpPr>
        <p:sp>
          <p:nvSpPr>
            <p:cNvPr id="12637" name="Rectangle 35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638" name="Line 35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Line 35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0" name="Line 35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1" name="Line 35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2" name="Line 35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3" name="Line 36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4" name="Line 36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5" name="Line 36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46" name="Group 36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647" name="Group 36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656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7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8" name="Line 36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9" name="Oval 36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648" name="Group 36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652" name="Line 37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3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4" name="Line 37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5" name="Oval 37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649" name="Line 37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0" name="Line 37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1" name="Line 37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567" name="Group 377"/>
          <p:cNvGrpSpPr>
            <a:grpSpLocks/>
          </p:cNvGrpSpPr>
          <p:nvPr/>
        </p:nvGrpSpPr>
        <p:grpSpPr bwMode="auto">
          <a:xfrm>
            <a:off x="4014788" y="1997075"/>
            <a:ext cx="685800" cy="1447800"/>
            <a:chOff x="192" y="768"/>
            <a:chExt cx="432" cy="912"/>
          </a:xfrm>
        </p:grpSpPr>
        <p:sp>
          <p:nvSpPr>
            <p:cNvPr id="12614" name="Rectangle 378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615" name="Line 379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Line 380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Line 381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Line 382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Line 383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0" name="Line 384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Line 385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Line 386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23" name="Group 387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624" name="Group 388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633" name="Line 38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5" name="Line 39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6" name="Oval 392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625" name="Group 393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629" name="Line 39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0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1" name="Line 39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2" name="Oval 397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626" name="Line 398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7" name="Line 399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8" name="Line 400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11" name="Group 401"/>
          <p:cNvGrpSpPr>
            <a:grpSpLocks/>
          </p:cNvGrpSpPr>
          <p:nvPr/>
        </p:nvGrpSpPr>
        <p:grpSpPr bwMode="auto">
          <a:xfrm>
            <a:off x="4700588" y="1997075"/>
            <a:ext cx="685800" cy="1447800"/>
            <a:chOff x="192" y="768"/>
            <a:chExt cx="432" cy="912"/>
          </a:xfrm>
        </p:grpSpPr>
        <p:sp>
          <p:nvSpPr>
            <p:cNvPr id="12591" name="Rectangle 402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92" name="Line 403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Line 404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Line 405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Line 406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Line 407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Line 408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Line 409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Line 410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0" name="Group 411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601" name="Group 412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610" name="Line 41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1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2" name="Line 41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3" name="Oval 416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602" name="Group 417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606" name="Line 41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7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8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9" name="Oval 421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603" name="Line 422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" name="Line 423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" name="Line 424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39" name="Group 425"/>
          <p:cNvGrpSpPr>
            <a:grpSpLocks/>
          </p:cNvGrpSpPr>
          <p:nvPr/>
        </p:nvGrpSpPr>
        <p:grpSpPr bwMode="auto">
          <a:xfrm>
            <a:off x="5386388" y="1997075"/>
            <a:ext cx="685800" cy="1447800"/>
            <a:chOff x="192" y="768"/>
            <a:chExt cx="432" cy="912"/>
          </a:xfrm>
        </p:grpSpPr>
        <p:sp>
          <p:nvSpPr>
            <p:cNvPr id="12568" name="Rectangle 42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69" name="Line 42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Line 42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Line 42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Line 43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Line 43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Line 43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Line 43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Line 43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77" name="Group 43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578" name="Group 43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587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8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9" name="Line 43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0" name="Oval 44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579" name="Group 44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583" name="Line 44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4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5" name="Line 44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6" name="Oval 44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580" name="Line 44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1" name="Line 44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2" name="Line 44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51" name="Group 449"/>
          <p:cNvGrpSpPr>
            <a:grpSpLocks/>
          </p:cNvGrpSpPr>
          <p:nvPr/>
        </p:nvGrpSpPr>
        <p:grpSpPr bwMode="auto">
          <a:xfrm>
            <a:off x="6072188" y="1997075"/>
            <a:ext cx="685800" cy="1447800"/>
            <a:chOff x="192" y="768"/>
            <a:chExt cx="432" cy="912"/>
          </a:xfrm>
        </p:grpSpPr>
        <p:sp>
          <p:nvSpPr>
            <p:cNvPr id="12545" name="Rectangle 45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46" name="Line 45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Line 45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Line 45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Line 45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Line 45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Line 45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Line 45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Line 45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54" name="Group 45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555" name="Group 46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564" name="Line 46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5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6" name="Line 46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7" name="Oval 46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556" name="Group 46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560" name="Line 46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1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2" name="Line 46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3" name="Oval 46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557" name="Line 47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8" name="Line 47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9" name="Line 47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65" name="Group 473"/>
          <p:cNvGrpSpPr>
            <a:grpSpLocks/>
          </p:cNvGrpSpPr>
          <p:nvPr/>
        </p:nvGrpSpPr>
        <p:grpSpPr bwMode="auto">
          <a:xfrm>
            <a:off x="6757988" y="1997075"/>
            <a:ext cx="685800" cy="1447800"/>
            <a:chOff x="192" y="768"/>
            <a:chExt cx="432" cy="912"/>
          </a:xfrm>
        </p:grpSpPr>
        <p:sp>
          <p:nvSpPr>
            <p:cNvPr id="12522" name="Rectangle 47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23" name="Line 47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Line 47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Line 47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Line 47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Line 47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Line 48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Line 48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Line 48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31" name="Group 48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12532" name="Group 48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12541" name="Line 48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2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3" name="Line 48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4" name="Oval 48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grpSp>
            <p:nvGrpSpPr>
              <p:cNvPr id="12533" name="Group 48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12537" name="Line 49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8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9" name="Line 49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0" name="Oval 49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800">
                    <a:latin typeface="Tahoma" pitchFamily="34" charset="0"/>
                    <a:ea typeface="ヒラギノ角ゴ Pro W3"/>
                    <a:cs typeface="ヒラギノ角ゴ Pro W3"/>
                  </a:endParaRPr>
                </a:p>
              </p:txBody>
            </p:sp>
          </p:grpSp>
          <p:sp>
            <p:nvSpPr>
              <p:cNvPr id="12534" name="Line 49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5" name="Line 49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" name="Line 49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705" name="Group 497"/>
          <p:cNvGrpSpPr>
            <a:grpSpLocks/>
          </p:cNvGrpSpPr>
          <p:nvPr/>
        </p:nvGrpSpPr>
        <p:grpSpPr bwMode="auto">
          <a:xfrm>
            <a:off x="1652588" y="2911475"/>
            <a:ext cx="685800" cy="1295400"/>
            <a:chOff x="288" y="2016"/>
            <a:chExt cx="432" cy="816"/>
          </a:xfrm>
        </p:grpSpPr>
        <p:sp>
          <p:nvSpPr>
            <p:cNvPr id="12513" name="Rectangle 498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14" name="Line 499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Line 500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Line 501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Line 502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Line 503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Line 504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Line 505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Line 506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907" name="Text Box 507"/>
          <p:cNvSpPr txBox="1">
            <a:spLocks noChangeArrowheads="1"/>
          </p:cNvSpPr>
          <p:nvPr/>
        </p:nvSpPr>
        <p:spPr bwMode="auto">
          <a:xfrm>
            <a:off x="2667000" y="5102225"/>
            <a:ext cx="4127500" cy="460375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400" smtClean="0">
                <a:ea typeface="ヒラギノ角ゴ Pro W3" charset="-128"/>
              </a:rPr>
              <a:t>“Time stretcher” GHz </a:t>
            </a:r>
            <a:r>
              <a:rPr lang="en-US" sz="2400" smtClean="0">
                <a:ea typeface="ヒラギノ角ゴ Pro W3" charset="-128"/>
                <a:sym typeface="Symbol" pitchFamily="18" charset="2"/>
              </a:rPr>
              <a:t> MHz</a:t>
            </a:r>
          </a:p>
        </p:txBody>
      </p:sp>
      <p:sp>
        <p:nvSpPr>
          <p:cNvPr id="230908" name="Text Box 508"/>
          <p:cNvSpPr txBox="1">
            <a:spLocks noChangeArrowheads="1"/>
          </p:cNvSpPr>
          <p:nvPr/>
        </p:nvSpPr>
        <p:spPr bwMode="auto">
          <a:xfrm>
            <a:off x="7734300" y="2819400"/>
            <a:ext cx="1409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ea typeface="ヒラギノ角ゴ Pro W3"/>
                <a:cs typeface="ヒラギノ角ゴ Pro W3"/>
              </a:rPr>
              <a:t>Waveform </a:t>
            </a:r>
          </a:p>
          <a:p>
            <a:pPr algn="ctr" eaLnBrk="1" hangingPunct="1"/>
            <a:r>
              <a:rPr lang="en-US" sz="2000">
                <a:ea typeface="ヒラギノ角ゴ Pro W3"/>
                <a:cs typeface="ヒラギノ角ゴ Pro W3"/>
              </a:rPr>
              <a:t>stored</a:t>
            </a:r>
          </a:p>
        </p:txBody>
      </p:sp>
      <p:grpSp>
        <p:nvGrpSpPr>
          <p:cNvPr id="230715" name="Group 509"/>
          <p:cNvGrpSpPr>
            <a:grpSpLocks/>
          </p:cNvGrpSpPr>
          <p:nvPr/>
        </p:nvGrpSpPr>
        <p:grpSpPr bwMode="auto">
          <a:xfrm>
            <a:off x="2338388" y="2911475"/>
            <a:ext cx="685800" cy="1295400"/>
            <a:chOff x="288" y="2016"/>
            <a:chExt cx="432" cy="816"/>
          </a:xfrm>
        </p:grpSpPr>
        <p:sp>
          <p:nvSpPr>
            <p:cNvPr id="12504" name="Rectangle 51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505" name="Line 51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Line 51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Line 51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51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Line 51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Line 51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Line 51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Line 51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16" name="Group 519"/>
          <p:cNvGrpSpPr>
            <a:grpSpLocks/>
          </p:cNvGrpSpPr>
          <p:nvPr/>
        </p:nvGrpSpPr>
        <p:grpSpPr bwMode="auto">
          <a:xfrm>
            <a:off x="3024188" y="2911475"/>
            <a:ext cx="685800" cy="1295400"/>
            <a:chOff x="288" y="2016"/>
            <a:chExt cx="432" cy="816"/>
          </a:xfrm>
        </p:grpSpPr>
        <p:sp>
          <p:nvSpPr>
            <p:cNvPr id="12495" name="Rectangle 52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96" name="Line 52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Line 52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Line 52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Line 52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Line 52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52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Line 52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Line 52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21" name="Group 529"/>
          <p:cNvGrpSpPr>
            <a:grpSpLocks/>
          </p:cNvGrpSpPr>
          <p:nvPr/>
        </p:nvGrpSpPr>
        <p:grpSpPr bwMode="auto">
          <a:xfrm>
            <a:off x="3709988" y="2911475"/>
            <a:ext cx="685800" cy="1295400"/>
            <a:chOff x="288" y="2016"/>
            <a:chExt cx="432" cy="816"/>
          </a:xfrm>
        </p:grpSpPr>
        <p:sp>
          <p:nvSpPr>
            <p:cNvPr id="12486" name="Rectangle 53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87" name="Line 53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Line 53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Line 53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Line 53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Line 53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Line 53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Line 53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Line 53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29" name="Group 539"/>
          <p:cNvGrpSpPr>
            <a:grpSpLocks/>
          </p:cNvGrpSpPr>
          <p:nvPr/>
        </p:nvGrpSpPr>
        <p:grpSpPr bwMode="auto">
          <a:xfrm>
            <a:off x="4395788" y="2911475"/>
            <a:ext cx="685800" cy="1295400"/>
            <a:chOff x="288" y="2016"/>
            <a:chExt cx="432" cy="816"/>
          </a:xfrm>
        </p:grpSpPr>
        <p:sp>
          <p:nvSpPr>
            <p:cNvPr id="12477" name="Rectangle 54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78" name="Line 54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Line 54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Line 54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Line 54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Line 54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Line 54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Line 54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Line 54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39" name="Group 549"/>
          <p:cNvGrpSpPr>
            <a:grpSpLocks/>
          </p:cNvGrpSpPr>
          <p:nvPr/>
        </p:nvGrpSpPr>
        <p:grpSpPr bwMode="auto">
          <a:xfrm>
            <a:off x="5081588" y="2911475"/>
            <a:ext cx="685800" cy="1295400"/>
            <a:chOff x="288" y="2016"/>
            <a:chExt cx="432" cy="816"/>
          </a:xfrm>
        </p:grpSpPr>
        <p:sp>
          <p:nvSpPr>
            <p:cNvPr id="12468" name="Rectangle 55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69" name="Line 55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Line 55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Line 55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Line 55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Line 55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Line 55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Line 55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Line 55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40" name="Group 559"/>
          <p:cNvGrpSpPr>
            <a:grpSpLocks/>
          </p:cNvGrpSpPr>
          <p:nvPr/>
        </p:nvGrpSpPr>
        <p:grpSpPr bwMode="auto">
          <a:xfrm>
            <a:off x="5767388" y="2911475"/>
            <a:ext cx="685800" cy="1295400"/>
            <a:chOff x="288" y="2016"/>
            <a:chExt cx="432" cy="816"/>
          </a:xfrm>
        </p:grpSpPr>
        <p:sp>
          <p:nvSpPr>
            <p:cNvPr id="12459" name="Rectangle 56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60" name="Line 56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Line 56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Line 56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Line 56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Line 56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Line 56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Line 56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Line 56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45" name="Group 569"/>
          <p:cNvGrpSpPr>
            <a:grpSpLocks/>
          </p:cNvGrpSpPr>
          <p:nvPr/>
        </p:nvGrpSpPr>
        <p:grpSpPr bwMode="auto">
          <a:xfrm>
            <a:off x="6453188" y="2911475"/>
            <a:ext cx="685800" cy="1295400"/>
            <a:chOff x="288" y="2016"/>
            <a:chExt cx="432" cy="816"/>
          </a:xfrm>
        </p:grpSpPr>
        <p:sp>
          <p:nvSpPr>
            <p:cNvPr id="12450" name="Rectangle 57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51" name="Line 57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Line 57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Line 57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Line 57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Line 57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Line 57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Line 57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Line 57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53" name="Group 579"/>
          <p:cNvGrpSpPr>
            <a:grpSpLocks/>
          </p:cNvGrpSpPr>
          <p:nvPr/>
        </p:nvGrpSpPr>
        <p:grpSpPr bwMode="auto">
          <a:xfrm>
            <a:off x="7138988" y="2911475"/>
            <a:ext cx="685800" cy="1295400"/>
            <a:chOff x="288" y="2016"/>
            <a:chExt cx="432" cy="816"/>
          </a:xfrm>
        </p:grpSpPr>
        <p:sp>
          <p:nvSpPr>
            <p:cNvPr id="12441" name="Rectangle 58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800">
                <a:latin typeface="Tahoma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442" name="Line 58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Line 58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Line 58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Line 58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Line 58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Line 58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Line 58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Line 58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36" name="Text Box 589"/>
          <p:cNvSpPr txBox="1">
            <a:spLocks noChangeArrowheads="1"/>
          </p:cNvSpPr>
          <p:nvPr/>
        </p:nvSpPr>
        <p:spPr bwMode="auto">
          <a:xfrm>
            <a:off x="2566988" y="1330325"/>
            <a:ext cx="396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ea typeface="ヒラギノ角ゴ Pro W3"/>
                <a:cs typeface="ヒラギノ角ゴ Pro W3"/>
              </a:rPr>
              <a:t>Inverter “Domino” ring chain</a:t>
            </a:r>
          </a:p>
        </p:txBody>
      </p:sp>
      <p:sp>
        <p:nvSpPr>
          <p:cNvPr id="12437" name="AutoShape 590"/>
          <p:cNvSpPr>
            <a:spLocks/>
          </p:cNvSpPr>
          <p:nvPr/>
        </p:nvSpPr>
        <p:spPr bwMode="auto">
          <a:xfrm rot="-5400000">
            <a:off x="1500188" y="121285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800">
              <a:latin typeface="Tahom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2438" name="Text Box 591"/>
          <p:cNvSpPr txBox="1">
            <a:spLocks noChangeArrowheads="1"/>
          </p:cNvSpPr>
          <p:nvPr/>
        </p:nvSpPr>
        <p:spPr bwMode="auto">
          <a:xfrm>
            <a:off x="1109663" y="1052513"/>
            <a:ext cx="1033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>
                <a:ea typeface="ヒラギノ角ゴ Pro W3"/>
                <a:cs typeface="ヒラギノ角ゴ Pro W3"/>
              </a:rPr>
              <a:t>0.2 - 2 ns</a:t>
            </a:r>
          </a:p>
        </p:txBody>
      </p:sp>
      <p:sp>
        <p:nvSpPr>
          <p:cNvPr id="12439" name="Text Box 592"/>
          <p:cNvSpPr txBox="1">
            <a:spLocks noChangeArrowheads="1"/>
          </p:cNvSpPr>
          <p:nvPr/>
        </p:nvSpPr>
        <p:spPr bwMode="auto">
          <a:xfrm>
            <a:off x="7997825" y="3951288"/>
            <a:ext cx="1058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hlink"/>
                </a:solidFill>
                <a:ea typeface="ヒラギノ角ゴ Pro W3"/>
                <a:cs typeface="ヒラギノ角ゴ Pro W3"/>
              </a:rPr>
              <a:t>FADC </a:t>
            </a:r>
          </a:p>
          <a:p>
            <a:pPr algn="ctr" eaLnBrk="1" hangingPunct="1"/>
            <a:r>
              <a:rPr lang="en-US" sz="2000">
                <a:solidFill>
                  <a:schemeClr val="hlink"/>
                </a:solidFill>
                <a:ea typeface="ヒラギノ角ゴ Pro W3"/>
                <a:cs typeface="ヒラギノ角ゴ Pro W3"/>
              </a:rPr>
              <a:t>33 MHz</a:t>
            </a:r>
          </a:p>
        </p:txBody>
      </p:sp>
      <p:sp>
        <p:nvSpPr>
          <p:cNvPr id="12440" name="Freeform 593"/>
          <p:cNvSpPr>
            <a:spLocks/>
          </p:cNvSpPr>
          <p:nvPr/>
        </p:nvSpPr>
        <p:spPr bwMode="auto">
          <a:xfrm>
            <a:off x="1116013" y="1771650"/>
            <a:ext cx="6480175" cy="301625"/>
          </a:xfrm>
          <a:custGeom>
            <a:avLst/>
            <a:gdLst>
              <a:gd name="T0" fmla="*/ 2147483647 w 4082"/>
              <a:gd name="T1" fmla="*/ 2147483647 h 190"/>
              <a:gd name="T2" fmla="*/ 2147483647 w 4082"/>
              <a:gd name="T3" fmla="*/ 2147483647 h 190"/>
              <a:gd name="T4" fmla="*/ 2147483647 w 4082"/>
              <a:gd name="T5" fmla="*/ 0 h 190"/>
              <a:gd name="T6" fmla="*/ 0 w 4082"/>
              <a:gd name="T7" fmla="*/ 0 h 190"/>
              <a:gd name="T8" fmla="*/ 2147483647 w 4082"/>
              <a:gd name="T9" fmla="*/ 2147483647 h 190"/>
              <a:gd name="T10" fmla="*/ 2147483647 w 4082"/>
              <a:gd name="T11" fmla="*/ 2147483647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2"/>
              <a:gd name="T19" fmla="*/ 0 h 190"/>
              <a:gd name="T20" fmla="*/ 4082 w 4082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2" h="190">
                <a:moveTo>
                  <a:pt x="3988" y="190"/>
                </a:moveTo>
                <a:lnTo>
                  <a:pt x="4082" y="190"/>
                </a:lnTo>
                <a:lnTo>
                  <a:pt x="4082" y="0"/>
                </a:lnTo>
                <a:lnTo>
                  <a:pt x="0" y="0"/>
                </a:lnTo>
                <a:lnTo>
                  <a:pt x="1" y="190"/>
                </a:lnTo>
                <a:lnTo>
                  <a:pt x="100" y="19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907" grpId="0" animBg="1"/>
      <p:bldP spid="2309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DRS Functional Block Diagram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0700"/>
            <a:ext cx="59626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ZoneTexte 1"/>
          <p:cNvSpPr txBox="1">
            <a:spLocks noChangeArrowheads="1"/>
          </p:cNvSpPr>
          <p:nvPr/>
        </p:nvSpPr>
        <p:spPr bwMode="auto">
          <a:xfrm>
            <a:off x="395288" y="3238500"/>
            <a:ext cx="1287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IN</a:t>
            </a:r>
          </a:p>
          <a:p>
            <a:pPr algn="ctr" eaLnBrk="1" hangingPunct="1"/>
            <a:endParaRPr lang="en-US" sz="240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8 + 1 ch</a:t>
            </a:r>
          </a:p>
        </p:txBody>
      </p:sp>
      <p:sp>
        <p:nvSpPr>
          <p:cNvPr id="13317" name="ZoneTexte 4"/>
          <p:cNvSpPr txBox="1">
            <a:spLocks noChangeArrowheads="1"/>
          </p:cNvSpPr>
          <p:nvPr/>
        </p:nvSpPr>
        <p:spPr bwMode="auto">
          <a:xfrm>
            <a:off x="7854950" y="3608388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13318" name="ZoneTexte 2"/>
          <p:cNvSpPr txBox="1">
            <a:spLocks noChangeArrowheads="1"/>
          </p:cNvSpPr>
          <p:nvPr/>
        </p:nvSpPr>
        <p:spPr bwMode="auto">
          <a:xfrm>
            <a:off x="5257800" y="1138238"/>
            <a:ext cx="189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CONTROLS</a:t>
            </a:r>
          </a:p>
        </p:txBody>
      </p:sp>
      <p:sp>
        <p:nvSpPr>
          <p:cNvPr id="13319" name="ZoneTexte 3"/>
          <p:cNvSpPr txBox="1">
            <a:spLocks noChangeArrowheads="1"/>
          </p:cNvSpPr>
          <p:nvPr/>
        </p:nvSpPr>
        <p:spPr bwMode="auto">
          <a:xfrm>
            <a:off x="1798638" y="1143000"/>
            <a:ext cx="3230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REFERENCE 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Domino Wave Circuit (Digital Delay Line)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818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162800" y="3048000"/>
            <a:ext cx="1143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6" descr="250px-Domino_Casc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18038"/>
            <a:ext cx="35814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72000" y="4997450"/>
            <a:ext cx="315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once the domino wave starts,</a:t>
            </a:r>
          </a:p>
          <a:p>
            <a:pPr eaLnBrk="1" hangingPunct="1"/>
            <a:r>
              <a:rPr lang="en-US"/>
              <a:t>It continues indefinitely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DRS Linearity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71600"/>
            <a:ext cx="74961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ZoneTexte 2"/>
          <p:cNvSpPr txBox="1">
            <a:spLocks noChangeArrowheads="1"/>
          </p:cNvSpPr>
          <p:nvPr/>
        </p:nvSpPr>
        <p:spPr bwMode="auto">
          <a:xfrm>
            <a:off x="990600" y="920750"/>
            <a:ext cx="278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based on DRS 3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need accurate calibration</a:t>
            </a:r>
            <a:endParaRPr lang="en-US"/>
          </a:p>
          <a:p>
            <a:pPr eaLnBrk="1" hangingPunct="1"/>
            <a:r>
              <a:rPr lang="en-US"/>
              <a:t>better if continous (ch. 9)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after “calibration”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503738"/>
            <a:ext cx="3670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smtClean="0"/>
              <a:t>Performance – A detector</a:t>
            </a:r>
            <a:endParaRPr lang="en-US" dirty="0" smtClean="0"/>
          </a:p>
        </p:txBody>
      </p:sp>
      <p:sp>
        <p:nvSpPr>
          <p:cNvPr id="16387" name="ZoneTexte 2"/>
          <p:cNvSpPr txBox="1">
            <a:spLocks noChangeArrowheads="1"/>
          </p:cNvSpPr>
          <p:nvPr/>
        </p:nvSpPr>
        <p:spPr bwMode="auto">
          <a:xfrm>
            <a:off x="1566863" y="838200"/>
            <a:ext cx="491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2011 studies in 2011 : Sasha, Oleg, Slava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350"/>
            <a:ext cx="35750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0675"/>
            <a:ext cx="35750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186238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ZoneTexte 3"/>
          <p:cNvSpPr txBox="1">
            <a:spLocks noChangeArrowheads="1"/>
          </p:cNvSpPr>
          <p:nvPr/>
        </p:nvSpPr>
        <p:spPr bwMode="auto">
          <a:xfrm>
            <a:off x="4565650" y="1371600"/>
            <a:ext cx="4249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same split signal</a:t>
            </a:r>
          </a:p>
          <a:p>
            <a:pPr eaLnBrk="1" hangingPunct="1"/>
            <a:r>
              <a:rPr lang="en-US"/>
              <a:t>no delay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~ 15 ps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with delay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~ 35 ps</a:t>
            </a:r>
            <a:endParaRPr lang="en-US"/>
          </a:p>
          <a:p>
            <a:pPr eaLnBrk="1" hangingPunct="1"/>
            <a:r>
              <a:rPr lang="en-US"/>
              <a:t>difference understood :</a:t>
            </a:r>
          </a:p>
          <a:p>
            <a:pPr eaLnBrk="1" hangingPunct="1"/>
            <a:r>
              <a:rPr lang="en-US"/>
              <a:t>additional DRS time calibration required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4038600" y="1905000"/>
            <a:ext cx="527050" cy="6858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038600" y="2590800"/>
            <a:ext cx="527050" cy="16764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Performance – A Detector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0862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066800"/>
            <a:ext cx="4778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4829175" y="4419600"/>
            <a:ext cx="3576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~ 50 ps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~ 35 ps </a:t>
            </a:r>
            <a:r>
              <a:rPr lang="en-US"/>
              <a:t>with improved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Performance – </a:t>
            </a:r>
            <a:r>
              <a:rPr lang="en-US" dirty="0" err="1" smtClean="0"/>
              <a:t>ToF</a:t>
            </a:r>
            <a:r>
              <a:rPr lang="en-US" dirty="0" smtClean="0"/>
              <a:t>/L-R</a:t>
            </a:r>
            <a:endParaRPr lang="en-US" dirty="0"/>
          </a:p>
        </p:txBody>
      </p:sp>
      <p:pic>
        <p:nvPicPr>
          <p:cNvPr id="18435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295400"/>
            <a:ext cx="5259387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ZoneTexte 3"/>
          <p:cNvSpPr txBox="1">
            <a:spLocks noChangeArrowheads="1"/>
          </p:cNvSpPr>
          <p:nvPr/>
        </p:nvSpPr>
        <p:spPr bwMode="auto">
          <a:xfrm>
            <a:off x="5799138" y="1752600"/>
            <a:ext cx="2659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rest with cosmic muons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result not so good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however: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intrinsic DRS resolution</a:t>
            </a: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discriminator (algorithm)</a:t>
            </a: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detector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Performance tests</a:t>
            </a:r>
            <a:endParaRPr lang="en-US" dirty="0"/>
          </a:p>
        </p:txBody>
      </p:sp>
      <p:sp>
        <p:nvSpPr>
          <p:cNvPr id="19459" name="ZoneTexte 2"/>
          <p:cNvSpPr txBox="1">
            <a:spLocks noChangeArrowheads="1"/>
          </p:cNvSpPr>
          <p:nvPr/>
        </p:nvSpPr>
        <p:spPr bwMode="auto">
          <a:xfrm>
            <a:off x="533400" y="1219200"/>
            <a:ext cx="68659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Plan extensive tests of the DRS system over the next two months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 particular</a:t>
            </a:r>
          </a:p>
          <a:p>
            <a:pPr eaLnBrk="1" hangingPunct="1"/>
            <a:r>
              <a:rPr lang="en-US"/>
              <a:t>     NA61 beam line with S1 (4 PMT’s,) + S2 + S4 (parasitically)</a:t>
            </a:r>
          </a:p>
          <a:p>
            <a:pPr eaLnBrk="1" hangingPunct="1"/>
            <a:r>
              <a:rPr lang="en-US"/>
              <a:t>using available PSI test boards and CAEN modules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use several chips / boards -&gt; synchronization of chips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Everybody welcome to join 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Conceptual Layout (1)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295400" y="1335088"/>
            <a:ext cx="17526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295400" y="2478088"/>
            <a:ext cx="17526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295400" y="3621088"/>
            <a:ext cx="17526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1295400" y="4764088"/>
            <a:ext cx="17526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143000" y="1182688"/>
            <a:ext cx="3581400" cy="556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88925" y="5429250"/>
            <a:ext cx="8318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clock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trigger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read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clear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busy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16 x in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304800" y="27432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16 x in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304800" y="38862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16 x in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304800" y="50292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16 x in</a:t>
            </a:r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609600" y="60960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609600" y="63246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609600" y="65532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3581400" y="3240088"/>
            <a:ext cx="8382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FPGA</a:t>
            </a:r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4114800" y="4383088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>
            <a:off x="4114800" y="400208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4098925" y="44196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OUT</a:t>
            </a:r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3048000" y="3240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>
            <a:off x="3048000" y="4383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4"/>
          <p:cNvSpPr>
            <a:spLocks noChangeShapeType="1"/>
          </p:cNvSpPr>
          <p:nvPr/>
        </p:nvSpPr>
        <p:spPr bwMode="auto">
          <a:xfrm>
            <a:off x="3048000" y="55260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5"/>
          <p:cNvSpPr>
            <a:spLocks noChangeShapeType="1"/>
          </p:cNvSpPr>
          <p:nvPr/>
        </p:nvSpPr>
        <p:spPr bwMode="auto">
          <a:xfrm>
            <a:off x="3352800" y="32400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6"/>
          <p:cNvSpPr>
            <a:spLocks noChangeShapeType="1"/>
          </p:cNvSpPr>
          <p:nvPr/>
        </p:nvSpPr>
        <p:spPr bwMode="auto">
          <a:xfrm>
            <a:off x="3352800" y="36210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7"/>
          <p:cNvSpPr>
            <a:spLocks noChangeShapeType="1"/>
          </p:cNvSpPr>
          <p:nvPr/>
        </p:nvSpPr>
        <p:spPr bwMode="auto">
          <a:xfrm flipV="1">
            <a:off x="3352800" y="37734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8"/>
          <p:cNvSpPr>
            <a:spLocks noChangeShapeType="1"/>
          </p:cNvSpPr>
          <p:nvPr/>
        </p:nvSpPr>
        <p:spPr bwMode="auto">
          <a:xfrm>
            <a:off x="3352800" y="37734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9"/>
          <p:cNvSpPr>
            <a:spLocks noChangeShapeType="1"/>
          </p:cNvSpPr>
          <p:nvPr/>
        </p:nvSpPr>
        <p:spPr bwMode="auto">
          <a:xfrm flipV="1">
            <a:off x="3429000" y="39258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31"/>
          <p:cNvSpPr>
            <a:spLocks noChangeShapeType="1"/>
          </p:cNvSpPr>
          <p:nvPr/>
        </p:nvSpPr>
        <p:spPr bwMode="auto">
          <a:xfrm>
            <a:off x="3429000" y="39258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>
            <a:off x="3429000" y="34686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3"/>
          <p:cNvSpPr>
            <a:spLocks noChangeShapeType="1"/>
          </p:cNvSpPr>
          <p:nvPr/>
        </p:nvSpPr>
        <p:spPr bwMode="auto">
          <a:xfrm>
            <a:off x="3048000" y="2173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4"/>
          <p:cNvSpPr>
            <a:spLocks noChangeShapeType="1"/>
          </p:cNvSpPr>
          <p:nvPr/>
        </p:nvSpPr>
        <p:spPr bwMode="auto">
          <a:xfrm>
            <a:off x="3429000" y="21732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Rectangle 35"/>
          <p:cNvSpPr>
            <a:spLocks noChangeArrowheads="1"/>
          </p:cNvSpPr>
          <p:nvPr/>
        </p:nvSpPr>
        <p:spPr bwMode="auto">
          <a:xfrm>
            <a:off x="5638800" y="2935288"/>
            <a:ext cx="1981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Text Box 36"/>
          <p:cNvSpPr txBox="1">
            <a:spLocks noChangeArrowheads="1"/>
          </p:cNvSpPr>
          <p:nvPr/>
        </p:nvSpPr>
        <p:spPr bwMode="auto">
          <a:xfrm>
            <a:off x="5848350" y="24384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data collector</a:t>
            </a:r>
          </a:p>
        </p:txBody>
      </p:sp>
      <p:sp>
        <p:nvSpPr>
          <p:cNvPr id="20514" name="Text Box 37"/>
          <p:cNvSpPr txBox="1">
            <a:spLocks noChangeArrowheads="1"/>
          </p:cNvSpPr>
          <p:nvPr/>
        </p:nvSpPr>
        <p:spPr bwMode="auto">
          <a:xfrm>
            <a:off x="6096000" y="3635375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16 x IN</a:t>
            </a:r>
          </a:p>
        </p:txBody>
      </p:sp>
      <p:sp>
        <p:nvSpPr>
          <p:cNvPr id="20515" name="Line 38"/>
          <p:cNvSpPr>
            <a:spLocks noChangeShapeType="1"/>
          </p:cNvSpPr>
          <p:nvPr/>
        </p:nvSpPr>
        <p:spPr bwMode="auto">
          <a:xfrm flipV="1">
            <a:off x="5943600" y="354488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39"/>
          <p:cNvSpPr>
            <a:spLocks noChangeShapeType="1"/>
          </p:cNvSpPr>
          <p:nvPr/>
        </p:nvSpPr>
        <p:spPr bwMode="auto">
          <a:xfrm>
            <a:off x="4724400" y="438308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Rectangle 40"/>
          <p:cNvSpPr>
            <a:spLocks noChangeArrowheads="1"/>
          </p:cNvSpPr>
          <p:nvPr/>
        </p:nvSpPr>
        <p:spPr bwMode="auto">
          <a:xfrm>
            <a:off x="7086600" y="3087688"/>
            <a:ext cx="457200" cy="2286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tower"/>
          <p:cNvSpPr>
            <a:spLocks noEditPoints="1" noChangeArrowheads="1"/>
          </p:cNvSpPr>
          <p:nvPr/>
        </p:nvSpPr>
        <p:spPr bwMode="auto">
          <a:xfrm>
            <a:off x="7924800" y="4038600"/>
            <a:ext cx="904875" cy="18097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0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42"/>
          <p:cNvSpPr>
            <a:spLocks noChangeShapeType="1"/>
          </p:cNvSpPr>
          <p:nvPr/>
        </p:nvSpPr>
        <p:spPr bwMode="auto">
          <a:xfrm>
            <a:off x="7315200" y="3316288"/>
            <a:ext cx="0" cy="198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0" name="Line 43"/>
          <p:cNvSpPr>
            <a:spLocks noChangeShapeType="1"/>
          </p:cNvSpPr>
          <p:nvPr/>
        </p:nvSpPr>
        <p:spPr bwMode="auto">
          <a:xfrm>
            <a:off x="7315200" y="5297488"/>
            <a:ext cx="609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1" name="Text Box 44"/>
          <p:cNvSpPr txBox="1">
            <a:spLocks noChangeArrowheads="1"/>
          </p:cNvSpPr>
          <p:nvPr/>
        </p:nvSpPr>
        <p:spPr bwMode="auto">
          <a:xfrm>
            <a:off x="6553200" y="5464175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4 DDL links</a:t>
            </a:r>
          </a:p>
        </p:txBody>
      </p:sp>
      <p:sp>
        <p:nvSpPr>
          <p:cNvPr id="20522" name="Text Box 45"/>
          <p:cNvSpPr txBox="1">
            <a:spLocks noChangeArrowheads="1"/>
          </p:cNvSpPr>
          <p:nvPr/>
        </p:nvSpPr>
        <p:spPr bwMode="auto">
          <a:xfrm>
            <a:off x="7620000" y="30257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DDL</a:t>
            </a:r>
          </a:p>
        </p:txBody>
      </p:sp>
      <p:sp>
        <p:nvSpPr>
          <p:cNvPr id="20523" name="Text Box 46"/>
          <p:cNvSpPr txBox="1">
            <a:spLocks noChangeArrowheads="1"/>
          </p:cNvSpPr>
          <p:nvPr/>
        </p:nvSpPr>
        <p:spPr bwMode="auto">
          <a:xfrm>
            <a:off x="1733550" y="1371600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DRS board</a:t>
            </a:r>
          </a:p>
        </p:txBody>
      </p:sp>
      <p:sp>
        <p:nvSpPr>
          <p:cNvPr id="20524" name="Text Box 47"/>
          <p:cNvSpPr txBox="1">
            <a:spLocks noChangeArrowheads="1"/>
          </p:cNvSpPr>
          <p:nvPr/>
        </p:nvSpPr>
        <p:spPr bwMode="auto">
          <a:xfrm>
            <a:off x="1524000" y="762000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DRS mother board (9U format)</a:t>
            </a:r>
          </a:p>
        </p:txBody>
      </p:sp>
      <p:sp>
        <p:nvSpPr>
          <p:cNvPr id="20525" name="Line 48"/>
          <p:cNvSpPr>
            <a:spLocks noChangeShapeType="1"/>
          </p:cNvSpPr>
          <p:nvPr/>
        </p:nvSpPr>
        <p:spPr bwMode="auto">
          <a:xfrm>
            <a:off x="609600" y="57912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6" name="Line 49"/>
          <p:cNvSpPr>
            <a:spLocks noChangeShapeType="1"/>
          </p:cNvSpPr>
          <p:nvPr/>
        </p:nvSpPr>
        <p:spPr bwMode="auto">
          <a:xfrm>
            <a:off x="609600" y="5486400"/>
            <a:ext cx="533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 rot="5400000">
            <a:off x="3247232" y="2499518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serial</a:t>
            </a:r>
          </a:p>
        </p:txBody>
      </p:sp>
      <p:sp>
        <p:nvSpPr>
          <p:cNvPr id="20528" name="Text Box 51"/>
          <p:cNvSpPr txBox="1">
            <a:spLocks noChangeArrowheads="1"/>
          </p:cNvSpPr>
          <p:nvPr/>
        </p:nvSpPr>
        <p:spPr bwMode="auto">
          <a:xfrm>
            <a:off x="4876800" y="437197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serial</a:t>
            </a:r>
          </a:p>
        </p:txBody>
      </p:sp>
      <p:sp>
        <p:nvSpPr>
          <p:cNvPr id="20529" name="Line 52"/>
          <p:cNvSpPr>
            <a:spLocks noChangeShapeType="1"/>
          </p:cNvSpPr>
          <p:nvPr/>
        </p:nvSpPr>
        <p:spPr bwMode="auto">
          <a:xfrm>
            <a:off x="4267200" y="42672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0" name="Line 53"/>
          <p:cNvSpPr>
            <a:spLocks noChangeShapeType="1"/>
          </p:cNvSpPr>
          <p:nvPr/>
        </p:nvSpPr>
        <p:spPr bwMode="auto">
          <a:xfrm flipV="1">
            <a:off x="5791200" y="35814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1" name="Line 54"/>
          <p:cNvSpPr>
            <a:spLocks noChangeShapeType="1"/>
          </p:cNvSpPr>
          <p:nvPr/>
        </p:nvSpPr>
        <p:spPr bwMode="auto">
          <a:xfrm flipV="1">
            <a:off x="4267200" y="40386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Rectangle 55"/>
          <p:cNvSpPr>
            <a:spLocks noChangeArrowheads="1"/>
          </p:cNvSpPr>
          <p:nvPr/>
        </p:nvSpPr>
        <p:spPr bwMode="auto">
          <a:xfrm>
            <a:off x="1447800" y="48768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Rectangle 56"/>
          <p:cNvSpPr>
            <a:spLocks noChangeArrowheads="1"/>
          </p:cNvSpPr>
          <p:nvPr/>
        </p:nvSpPr>
        <p:spPr bwMode="auto">
          <a:xfrm>
            <a:off x="1447800" y="53340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Rectangle 57"/>
          <p:cNvSpPr>
            <a:spLocks noChangeArrowheads="1"/>
          </p:cNvSpPr>
          <p:nvPr/>
        </p:nvSpPr>
        <p:spPr bwMode="auto">
          <a:xfrm>
            <a:off x="1447800" y="37338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Rectangle 58"/>
          <p:cNvSpPr>
            <a:spLocks noChangeArrowheads="1"/>
          </p:cNvSpPr>
          <p:nvPr/>
        </p:nvSpPr>
        <p:spPr bwMode="auto">
          <a:xfrm>
            <a:off x="1447800" y="41910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Rectangle 59"/>
          <p:cNvSpPr>
            <a:spLocks noChangeArrowheads="1"/>
          </p:cNvSpPr>
          <p:nvPr/>
        </p:nvSpPr>
        <p:spPr bwMode="auto">
          <a:xfrm>
            <a:off x="1447800" y="25908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Rectangle 60"/>
          <p:cNvSpPr>
            <a:spLocks noChangeArrowheads="1"/>
          </p:cNvSpPr>
          <p:nvPr/>
        </p:nvSpPr>
        <p:spPr bwMode="auto">
          <a:xfrm>
            <a:off x="1447800" y="30480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Rectangle 61"/>
          <p:cNvSpPr>
            <a:spLocks noChangeArrowheads="1"/>
          </p:cNvSpPr>
          <p:nvPr/>
        </p:nvSpPr>
        <p:spPr bwMode="auto">
          <a:xfrm>
            <a:off x="1447800" y="14478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Rectangle 62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Rectangle 1"/>
          <p:cNvSpPr>
            <a:spLocks noChangeArrowheads="1"/>
          </p:cNvSpPr>
          <p:nvPr/>
        </p:nvSpPr>
        <p:spPr bwMode="auto">
          <a:xfrm>
            <a:off x="2667000" y="5862638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define readout protocol</a:t>
            </a:r>
          </a:p>
          <a:p>
            <a:pPr algn="ctr"/>
            <a:r>
              <a:rPr lang="en-US"/>
              <a:t>(DRS board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data collector)</a:t>
            </a:r>
          </a:p>
          <a:p>
            <a:pPr algn="ctr"/>
            <a:r>
              <a:rPr lang="en-US"/>
              <a:t>flexible enough for other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Conceptual Layout (2)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057400" y="3124200"/>
            <a:ext cx="1219200" cy="1219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DRS4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810000" y="3124200"/>
            <a:ext cx="1219200" cy="1219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AD9222</a:t>
            </a:r>
          </a:p>
          <a:p>
            <a:pPr algn="ctr"/>
            <a:r>
              <a:rPr lang="en-US"/>
              <a:t>8 ch ADC</a:t>
            </a:r>
          </a:p>
          <a:p>
            <a:pPr algn="ctr"/>
            <a:r>
              <a:rPr lang="en-US"/>
              <a:t>33 MHz</a:t>
            </a:r>
          </a:p>
          <a:p>
            <a:pPr algn="ctr"/>
            <a:r>
              <a:rPr lang="en-US"/>
              <a:t>12 bit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3276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32766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32766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2766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2766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32766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32766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32766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3810000" y="4495800"/>
            <a:ext cx="1219200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 ch ADC</a:t>
            </a: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32004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3200400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>
            <a:off x="9906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AutoShape 20"/>
          <p:cNvSpPr>
            <a:spLocks noChangeArrowheads="1"/>
          </p:cNvSpPr>
          <p:nvPr/>
        </p:nvSpPr>
        <p:spPr bwMode="auto">
          <a:xfrm rot="5400000">
            <a:off x="1371600" y="3124200"/>
            <a:ext cx="457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21"/>
          <p:cNvSpPr>
            <a:spLocks noChangeShapeType="1"/>
          </p:cNvSpPr>
          <p:nvPr/>
        </p:nvSpPr>
        <p:spPr bwMode="auto">
          <a:xfrm>
            <a:off x="16764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2"/>
          <p:cNvSpPr>
            <a:spLocks noChangeShapeType="1"/>
          </p:cNvSpPr>
          <p:nvPr/>
        </p:nvSpPr>
        <p:spPr bwMode="auto">
          <a:xfrm>
            <a:off x="16764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533400" y="3465513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8 x in</a:t>
            </a:r>
          </a:p>
        </p:txBody>
      </p:sp>
      <p:sp>
        <p:nvSpPr>
          <p:cNvPr id="21525" name="Line 24"/>
          <p:cNvSpPr>
            <a:spLocks noChangeShapeType="1"/>
          </p:cNvSpPr>
          <p:nvPr/>
        </p:nvSpPr>
        <p:spPr bwMode="auto">
          <a:xfrm>
            <a:off x="1066800" y="4191000"/>
            <a:ext cx="990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25"/>
          <p:cNvSpPr txBox="1">
            <a:spLocks noChangeArrowheads="1"/>
          </p:cNvSpPr>
          <p:nvPr/>
        </p:nvSpPr>
        <p:spPr bwMode="auto">
          <a:xfrm>
            <a:off x="781050" y="388620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FF3300"/>
                </a:solidFill>
              </a:rPr>
              <a:t>sinus wave</a:t>
            </a:r>
          </a:p>
          <a:p>
            <a:pPr algn="r" eaLnBrk="1" hangingPunct="1"/>
            <a:r>
              <a:rPr lang="en-US"/>
              <a:t>clock ch 9</a:t>
            </a:r>
          </a:p>
        </p:txBody>
      </p:sp>
      <p:sp>
        <p:nvSpPr>
          <p:cNvPr id="21527" name="Line 28"/>
          <p:cNvSpPr>
            <a:spLocks noChangeShapeType="1"/>
          </p:cNvSpPr>
          <p:nvPr/>
        </p:nvSpPr>
        <p:spPr bwMode="auto">
          <a:xfrm>
            <a:off x="2819400" y="2362200"/>
            <a:ext cx="0" cy="7620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 rot="-5400000">
            <a:off x="2202657" y="2497931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control</a:t>
            </a:r>
          </a:p>
        </p:txBody>
      </p:sp>
      <p:sp>
        <p:nvSpPr>
          <p:cNvPr id="21529" name="Line 30"/>
          <p:cNvSpPr>
            <a:spLocks noChangeShapeType="1"/>
          </p:cNvSpPr>
          <p:nvPr/>
        </p:nvSpPr>
        <p:spPr bwMode="auto">
          <a:xfrm>
            <a:off x="2819400" y="2362200"/>
            <a:ext cx="3352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31"/>
          <p:cNvSpPr>
            <a:spLocks noChangeShapeType="1"/>
          </p:cNvSpPr>
          <p:nvPr/>
        </p:nvSpPr>
        <p:spPr bwMode="auto">
          <a:xfrm flipV="1">
            <a:off x="2819400" y="4343400"/>
            <a:ext cx="0" cy="7620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2"/>
          <p:cNvSpPr>
            <a:spLocks noChangeShapeType="1"/>
          </p:cNvSpPr>
          <p:nvPr/>
        </p:nvSpPr>
        <p:spPr bwMode="auto">
          <a:xfrm>
            <a:off x="2819400" y="5105400"/>
            <a:ext cx="3352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Text Box 33"/>
          <p:cNvSpPr txBox="1">
            <a:spLocks noChangeArrowheads="1"/>
          </p:cNvSpPr>
          <p:nvPr/>
        </p:nvSpPr>
        <p:spPr bwMode="auto">
          <a:xfrm rot="-5400000">
            <a:off x="2220119" y="4582319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trigger</a:t>
            </a:r>
          </a:p>
        </p:txBody>
      </p:sp>
      <p:sp>
        <p:nvSpPr>
          <p:cNvPr id="21533" name="Line 62"/>
          <p:cNvSpPr>
            <a:spLocks noChangeShapeType="1"/>
          </p:cNvSpPr>
          <p:nvPr/>
        </p:nvSpPr>
        <p:spPr bwMode="auto">
          <a:xfrm>
            <a:off x="2286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63"/>
          <p:cNvSpPr>
            <a:spLocks noChangeShapeType="1"/>
          </p:cNvSpPr>
          <p:nvPr/>
        </p:nvSpPr>
        <p:spPr bwMode="auto">
          <a:xfrm flipH="1">
            <a:off x="8382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Line 64"/>
          <p:cNvSpPr>
            <a:spLocks noChangeShapeType="1"/>
          </p:cNvSpPr>
          <p:nvPr/>
        </p:nvSpPr>
        <p:spPr bwMode="auto">
          <a:xfrm>
            <a:off x="12192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Text Box 65"/>
          <p:cNvSpPr txBox="1">
            <a:spLocks noChangeArrowheads="1"/>
          </p:cNvSpPr>
          <p:nvPr/>
        </p:nvSpPr>
        <p:spPr bwMode="auto">
          <a:xfrm rot="-5400000">
            <a:off x="708819" y="2582069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calib</a:t>
            </a:r>
          </a:p>
        </p:txBody>
      </p:sp>
      <p:sp>
        <p:nvSpPr>
          <p:cNvPr id="21537" name="Rectangle 98"/>
          <p:cNvSpPr>
            <a:spLocks noChangeArrowheads="1"/>
          </p:cNvSpPr>
          <p:nvPr/>
        </p:nvSpPr>
        <p:spPr bwMode="auto">
          <a:xfrm>
            <a:off x="6172200" y="2057400"/>
            <a:ext cx="1600200" cy="320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FPGA</a:t>
            </a:r>
          </a:p>
          <a:p>
            <a:pPr algn="ctr"/>
            <a:r>
              <a:rPr lang="en-US"/>
              <a:t>kintex 7</a:t>
            </a:r>
          </a:p>
        </p:txBody>
      </p:sp>
      <p:sp>
        <p:nvSpPr>
          <p:cNvPr id="21538" name="Line 99"/>
          <p:cNvSpPr>
            <a:spLocks noChangeShapeType="1"/>
          </p:cNvSpPr>
          <p:nvPr/>
        </p:nvSpPr>
        <p:spPr bwMode="auto">
          <a:xfrm>
            <a:off x="5029200" y="4114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Line 100"/>
          <p:cNvSpPr>
            <a:spLocks noChangeShapeType="1"/>
          </p:cNvSpPr>
          <p:nvPr/>
        </p:nvSpPr>
        <p:spPr bwMode="auto">
          <a:xfrm>
            <a:off x="50292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101"/>
          <p:cNvSpPr>
            <a:spLocks noChangeShapeType="1"/>
          </p:cNvSpPr>
          <p:nvPr/>
        </p:nvSpPr>
        <p:spPr bwMode="auto">
          <a:xfrm>
            <a:off x="50292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Line 103"/>
          <p:cNvSpPr>
            <a:spLocks noChangeShapeType="1"/>
          </p:cNvSpPr>
          <p:nvPr/>
        </p:nvSpPr>
        <p:spPr bwMode="auto">
          <a:xfrm flipH="1">
            <a:off x="7772400" y="3124200"/>
            <a:ext cx="1066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2" name="Text Box 104"/>
          <p:cNvSpPr txBox="1">
            <a:spLocks noChangeArrowheads="1"/>
          </p:cNvSpPr>
          <p:nvPr/>
        </p:nvSpPr>
        <p:spPr bwMode="auto">
          <a:xfrm>
            <a:off x="7854950" y="3160713"/>
            <a:ext cx="831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trigger</a:t>
            </a:r>
          </a:p>
          <a:p>
            <a:pPr eaLnBrk="1" hangingPunct="1"/>
            <a:r>
              <a:rPr lang="en-US"/>
              <a:t>read</a:t>
            </a:r>
          </a:p>
          <a:p>
            <a:pPr eaLnBrk="1" hangingPunct="1"/>
            <a:r>
              <a:rPr lang="en-US"/>
              <a:t>……..</a:t>
            </a:r>
          </a:p>
        </p:txBody>
      </p:sp>
      <p:sp>
        <p:nvSpPr>
          <p:cNvPr id="21543" name="Rectangle 105"/>
          <p:cNvSpPr>
            <a:spLocks noChangeArrowheads="1"/>
          </p:cNvSpPr>
          <p:nvPr/>
        </p:nvSpPr>
        <p:spPr bwMode="auto">
          <a:xfrm>
            <a:off x="7010400" y="990600"/>
            <a:ext cx="14478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 Mbit</a:t>
            </a:r>
          </a:p>
        </p:txBody>
      </p:sp>
      <p:sp>
        <p:nvSpPr>
          <p:cNvPr id="21544" name="Text Box 106"/>
          <p:cNvSpPr txBox="1">
            <a:spLocks noChangeArrowheads="1"/>
          </p:cNvSpPr>
          <p:nvPr/>
        </p:nvSpPr>
        <p:spPr bwMode="auto">
          <a:xfrm>
            <a:off x="7156450" y="54768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calibration</a:t>
            </a:r>
          </a:p>
        </p:txBody>
      </p:sp>
      <p:sp>
        <p:nvSpPr>
          <p:cNvPr id="21545" name="Line 108"/>
          <p:cNvSpPr>
            <a:spLocks noChangeShapeType="1"/>
          </p:cNvSpPr>
          <p:nvPr/>
        </p:nvSpPr>
        <p:spPr bwMode="auto">
          <a:xfrm>
            <a:off x="72390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6" name="Line 109"/>
          <p:cNvSpPr>
            <a:spLocks noChangeShapeType="1"/>
          </p:cNvSpPr>
          <p:nvPr/>
        </p:nvSpPr>
        <p:spPr bwMode="auto">
          <a:xfrm>
            <a:off x="7772400" y="4800600"/>
            <a:ext cx="1219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Text Box 110"/>
          <p:cNvSpPr txBox="1">
            <a:spLocks noChangeArrowheads="1"/>
          </p:cNvSpPr>
          <p:nvPr/>
        </p:nvSpPr>
        <p:spPr bwMode="auto">
          <a:xfrm>
            <a:off x="7832725" y="4814888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serial out</a:t>
            </a:r>
          </a:p>
          <a:p>
            <a:pPr eaLnBrk="1" hangingPunct="1"/>
            <a:r>
              <a:rPr lang="en-US"/>
              <a:t>1 Gbit / s</a:t>
            </a:r>
          </a:p>
        </p:txBody>
      </p:sp>
      <p:sp>
        <p:nvSpPr>
          <p:cNvPr id="21548" name="Line 112"/>
          <p:cNvSpPr>
            <a:spLocks noChangeShapeType="1"/>
          </p:cNvSpPr>
          <p:nvPr/>
        </p:nvSpPr>
        <p:spPr bwMode="auto">
          <a:xfrm>
            <a:off x="5029200" y="457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Line 113"/>
          <p:cNvSpPr>
            <a:spLocks noChangeShapeType="1"/>
          </p:cNvSpPr>
          <p:nvPr/>
        </p:nvSpPr>
        <p:spPr bwMode="auto">
          <a:xfrm>
            <a:off x="5029200" y="4724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0" name="Line 114"/>
          <p:cNvSpPr>
            <a:spLocks noChangeShapeType="1"/>
          </p:cNvSpPr>
          <p:nvPr/>
        </p:nvSpPr>
        <p:spPr bwMode="auto">
          <a:xfrm>
            <a:off x="4191000" y="2590800"/>
            <a:ext cx="19812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1" name="Line 116"/>
          <p:cNvSpPr>
            <a:spLocks noChangeShapeType="1"/>
          </p:cNvSpPr>
          <p:nvPr/>
        </p:nvSpPr>
        <p:spPr bwMode="auto">
          <a:xfrm>
            <a:off x="4191000" y="2590800"/>
            <a:ext cx="0" cy="5334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2" name="Text Box 117"/>
          <p:cNvSpPr txBox="1">
            <a:spLocks noChangeArrowheads="1"/>
          </p:cNvSpPr>
          <p:nvPr/>
        </p:nvSpPr>
        <p:spPr bwMode="auto">
          <a:xfrm rot="-5400000">
            <a:off x="3572669" y="2537619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control</a:t>
            </a:r>
          </a:p>
        </p:txBody>
      </p:sp>
      <p:sp>
        <p:nvSpPr>
          <p:cNvPr id="21553" name="Rectangle 124"/>
          <p:cNvSpPr>
            <a:spLocks noChangeArrowheads="1"/>
          </p:cNvSpPr>
          <p:nvPr/>
        </p:nvSpPr>
        <p:spPr bwMode="auto">
          <a:xfrm>
            <a:off x="6934200" y="5638800"/>
            <a:ext cx="13716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EPROM</a:t>
            </a:r>
          </a:p>
        </p:txBody>
      </p:sp>
      <p:sp>
        <p:nvSpPr>
          <p:cNvPr id="21554" name="Line 125"/>
          <p:cNvSpPr>
            <a:spLocks noChangeShapeType="1"/>
          </p:cNvSpPr>
          <p:nvPr/>
        </p:nvSpPr>
        <p:spPr bwMode="auto">
          <a:xfrm flipV="1">
            <a:off x="72390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Line 126"/>
          <p:cNvSpPr>
            <a:spLocks noChangeShapeType="1"/>
          </p:cNvSpPr>
          <p:nvPr/>
        </p:nvSpPr>
        <p:spPr bwMode="auto">
          <a:xfrm flipV="1">
            <a:off x="2362200" y="43434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Text Box 127"/>
          <p:cNvSpPr txBox="1">
            <a:spLocks noChangeArrowheads="1"/>
          </p:cNvSpPr>
          <p:nvPr/>
        </p:nvSpPr>
        <p:spPr bwMode="auto">
          <a:xfrm rot="-5400000">
            <a:off x="1812132" y="4512468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clock</a:t>
            </a:r>
          </a:p>
        </p:txBody>
      </p:sp>
      <p:sp>
        <p:nvSpPr>
          <p:cNvPr id="21557" name="Line 128"/>
          <p:cNvSpPr>
            <a:spLocks noChangeShapeType="1"/>
          </p:cNvSpPr>
          <p:nvPr/>
        </p:nvSpPr>
        <p:spPr bwMode="auto">
          <a:xfrm>
            <a:off x="50292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8" name="Line 129"/>
          <p:cNvSpPr>
            <a:spLocks noChangeShapeType="1"/>
          </p:cNvSpPr>
          <p:nvPr/>
        </p:nvSpPr>
        <p:spPr bwMode="auto">
          <a:xfrm>
            <a:off x="50292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9" name="Line 130"/>
          <p:cNvSpPr>
            <a:spLocks noChangeShapeType="1"/>
          </p:cNvSpPr>
          <p:nvPr/>
        </p:nvSpPr>
        <p:spPr bwMode="auto">
          <a:xfrm>
            <a:off x="5029200" y="3505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0" name="Line 131"/>
          <p:cNvSpPr>
            <a:spLocks noChangeShapeType="1"/>
          </p:cNvSpPr>
          <p:nvPr/>
        </p:nvSpPr>
        <p:spPr bwMode="auto">
          <a:xfrm>
            <a:off x="50292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1" name="Line 132"/>
          <p:cNvSpPr>
            <a:spLocks noChangeShapeType="1"/>
          </p:cNvSpPr>
          <p:nvPr/>
        </p:nvSpPr>
        <p:spPr bwMode="auto">
          <a:xfrm>
            <a:off x="5029200" y="3200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2" name="Oval 133"/>
          <p:cNvSpPr>
            <a:spLocks noChangeArrowheads="1"/>
          </p:cNvSpPr>
          <p:nvPr/>
        </p:nvSpPr>
        <p:spPr bwMode="auto">
          <a:xfrm>
            <a:off x="228600" y="1447800"/>
            <a:ext cx="5715000" cy="44196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Text Box 134"/>
          <p:cNvSpPr txBox="1">
            <a:spLocks noChangeArrowheads="1"/>
          </p:cNvSpPr>
          <p:nvPr/>
        </p:nvSpPr>
        <p:spPr bwMode="auto">
          <a:xfrm>
            <a:off x="228600" y="5576888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CC"/>
                </a:solidFill>
              </a:rPr>
              <a:t>x 2 (16 + 2 ch)</a:t>
            </a:r>
          </a:p>
        </p:txBody>
      </p:sp>
      <p:sp>
        <p:nvSpPr>
          <p:cNvPr id="21564" name="Text Box 135"/>
          <p:cNvSpPr txBox="1">
            <a:spLocks noChangeArrowheads="1"/>
          </p:cNvSpPr>
          <p:nvPr/>
        </p:nvSpPr>
        <p:spPr bwMode="auto">
          <a:xfrm>
            <a:off x="3200400" y="43434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ch 9</a:t>
            </a:r>
          </a:p>
        </p:txBody>
      </p:sp>
      <p:sp>
        <p:nvSpPr>
          <p:cNvPr id="21565" name="Rectangle 136"/>
          <p:cNvSpPr>
            <a:spLocks noChangeArrowheads="1"/>
          </p:cNvSpPr>
          <p:nvPr/>
        </p:nvSpPr>
        <p:spPr bwMode="auto">
          <a:xfrm>
            <a:off x="914400" y="198120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DAC</a:t>
            </a:r>
          </a:p>
        </p:txBody>
      </p:sp>
      <p:sp>
        <p:nvSpPr>
          <p:cNvPr id="21566" name="Line 137"/>
          <p:cNvSpPr>
            <a:spLocks noChangeShapeType="1"/>
          </p:cNvSpPr>
          <p:nvPr/>
        </p:nvSpPr>
        <p:spPr bwMode="auto">
          <a:xfrm>
            <a:off x="1600200" y="2209800"/>
            <a:ext cx="4572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2400" y="1087438"/>
            <a:ext cx="885031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DRS initially proposed as replacement for ToF readout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DRS ~= sampling ADC ~= 5 GHz waveform digitizer</a:t>
            </a:r>
          </a:p>
          <a:p>
            <a:pPr eaLnBrk="1" hangingPunct="1"/>
            <a:r>
              <a:rPr lang="en-US"/>
              <a:t>very flexible readout system, originally designed for very fast signals like PMTs,</a:t>
            </a:r>
          </a:p>
          <a:p>
            <a:pPr eaLnBrk="1" hangingPunct="1"/>
            <a:r>
              <a:rPr lang="en-US"/>
              <a:t>but can be used for a variety of detectors and applications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DRS can be used to upgrade the readout of different NA61 subsystems:</a:t>
            </a:r>
          </a:p>
          <a:p>
            <a:pPr eaLnBrk="1" hangingPunct="1"/>
            <a:r>
              <a:rPr lang="en-US"/>
              <a:t>     ToF (add multihit capabilities … )</a:t>
            </a:r>
          </a:p>
          <a:p>
            <a:pPr eaLnBrk="1" hangingPunct="1"/>
            <a:r>
              <a:rPr lang="en-US"/>
              <a:t>     PSD (analysis of waveforms … )</a:t>
            </a:r>
          </a:p>
          <a:p>
            <a:pPr eaLnBrk="1" hangingPunct="1"/>
            <a:r>
              <a:rPr lang="en-US"/>
              <a:t>     “beam” (not all beam counters readout with TDCs, add multihit …)</a:t>
            </a:r>
          </a:p>
          <a:p>
            <a:pPr eaLnBrk="1" hangingPunct="1"/>
            <a:r>
              <a:rPr lang="en-US"/>
              <a:t>     BPD (add timing information to beam tracks ~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t ~ 10 nsec …)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i.e. replace all old electronics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combine discriminator (CFD), ADC (multihit !), and TDC (multihit !) in a single module</a:t>
            </a:r>
          </a:p>
          <a:p>
            <a:pPr eaLnBrk="1" hangingPunct="1"/>
            <a:r>
              <a:rPr lang="en-US"/>
              <a:t>i.e. remove CFDs, splitters, TDCs, ADCS, …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add multihit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Overall structure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9883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tentative design : 16 channels / DRS board			board = 16 ch</a:t>
            </a:r>
          </a:p>
          <a:p>
            <a:pPr eaLnBrk="1" hangingPunct="1"/>
            <a:r>
              <a:rPr lang="en-US"/>
              <a:t>		64 channels / DRS mother board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ToF-L + ToF-F(L)		(56 + 5 boards @ 5 GHz)		DDL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ToF-R + ToF-F(R)		(56 + 5 boards @ 5 GHz)		DDL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PSD			(28 boards @ 1 GHz)		DDL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BPD			(9 boards @ 0.5 GHz)	</a:t>
            </a:r>
          </a:p>
          <a:p>
            <a:pPr eaLnBrk="1" hangingPunct="1"/>
            <a:r>
              <a:rPr lang="en-US"/>
              <a:t>							DDL</a:t>
            </a:r>
          </a:p>
          <a:p>
            <a:pPr eaLnBrk="1" hangingPunct="1"/>
            <a:r>
              <a:rPr lang="en-US"/>
              <a:t>Beam			(2 boards @ 5 GHz)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Beam	(scalers, registers)				VME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~ 2600 channels + spares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6172200" y="33528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8782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combine discriminator (CFD), ADC (multihit !), and TDC (multihit !) in a single module</a:t>
            </a:r>
          </a:p>
          <a:p>
            <a:pPr eaLnBrk="1" hangingPunct="1"/>
            <a:endParaRPr lang="en-US">
              <a:solidFill>
                <a:srgbClr val="FF3300"/>
              </a:solidFill>
            </a:endParaRPr>
          </a:p>
          <a:p>
            <a:pPr eaLnBrk="1" hangingPunct="1"/>
            <a:r>
              <a:rPr lang="en-US"/>
              <a:t>i.e. remove CFDs, splitters, TDCs, ADCS, …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add multihit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Location of DRS electronics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65125" y="1027113"/>
            <a:ext cx="771525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close to detectors or counting house ?</a:t>
            </a:r>
          </a:p>
          <a:p>
            <a:pPr eaLnBrk="1" hangingPunct="1"/>
            <a:r>
              <a:rPr lang="en-US"/>
              <a:t>everything depends on trigger latency !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NOW : common start			DRS : common stop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inside</a:t>
            </a:r>
            <a:r>
              <a:rPr lang="en-US"/>
              <a:t> :	remove cable delays, ??? ns</a:t>
            </a:r>
          </a:p>
          <a:p>
            <a:pPr eaLnBrk="1" hangingPunct="1"/>
            <a:r>
              <a:rPr lang="en-US"/>
              <a:t>	add trigger distribution, ??? ns</a:t>
            </a:r>
          </a:p>
          <a:p>
            <a:pPr eaLnBrk="1" hangingPunct="1"/>
            <a:r>
              <a:rPr lang="en-US"/>
              <a:t>     very likely not enough time to locate DRS electronics close to ToF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outside</a:t>
            </a:r>
            <a:r>
              <a:rPr lang="en-US"/>
              <a:t> : delay trigger by ~ 200 ns</a:t>
            </a:r>
          </a:p>
          <a:p>
            <a:pPr eaLnBrk="1" hangingPunct="1"/>
            <a:r>
              <a:rPr lang="en-US"/>
              <a:t>	use more selective trigger than S1 (i.e. the FS already available)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to reduce data rate, read out only first 100 ns </a:t>
            </a:r>
          </a:p>
        </p:txBody>
      </p:sp>
      <p:grpSp>
        <p:nvGrpSpPr>
          <p:cNvPr id="23556" name="Group 10"/>
          <p:cNvGrpSpPr>
            <a:grpSpLocks/>
          </p:cNvGrpSpPr>
          <p:nvPr/>
        </p:nvGrpSpPr>
        <p:grpSpPr bwMode="auto">
          <a:xfrm>
            <a:off x="1143000" y="2362200"/>
            <a:ext cx="685800" cy="381000"/>
            <a:chOff x="336" y="1488"/>
            <a:chExt cx="432" cy="240"/>
          </a:xfrm>
        </p:grpSpPr>
        <p:sp>
          <p:nvSpPr>
            <p:cNvPr id="23578" name="Line 5"/>
            <p:cNvSpPr>
              <a:spLocks noChangeShapeType="1"/>
            </p:cNvSpPr>
            <p:nvPr/>
          </p:nvSpPr>
          <p:spPr bwMode="auto">
            <a:xfrm>
              <a:off x="336" y="148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6"/>
            <p:cNvSpPr>
              <a:spLocks noChangeShapeType="1"/>
            </p:cNvSpPr>
            <p:nvPr/>
          </p:nvSpPr>
          <p:spPr bwMode="auto">
            <a:xfrm>
              <a:off x="480" y="148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7"/>
            <p:cNvSpPr>
              <a:spLocks noChangeShapeType="1"/>
            </p:cNvSpPr>
            <p:nvPr/>
          </p:nvSpPr>
          <p:spPr bwMode="auto">
            <a:xfrm>
              <a:off x="480" y="172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>
              <a:off x="624" y="148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9"/>
            <p:cNvSpPr>
              <a:spLocks noChangeShapeType="1"/>
            </p:cNvSpPr>
            <p:nvPr/>
          </p:nvSpPr>
          <p:spPr bwMode="auto">
            <a:xfrm>
              <a:off x="624" y="148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Line 12"/>
          <p:cNvSpPr>
            <a:spLocks noChangeShapeType="1"/>
          </p:cNvSpPr>
          <p:nvPr/>
        </p:nvSpPr>
        <p:spPr bwMode="auto">
          <a:xfrm>
            <a:off x="1371600" y="2971800"/>
            <a:ext cx="228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>
            <a:off x="1600200" y="29718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1600200" y="3352800"/>
            <a:ext cx="12954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2895600" y="2971800"/>
            <a:ext cx="228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2895600" y="29718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2" name="Group 17"/>
          <p:cNvGrpSpPr>
            <a:grpSpLocks/>
          </p:cNvGrpSpPr>
          <p:nvPr/>
        </p:nvGrpSpPr>
        <p:grpSpPr bwMode="auto">
          <a:xfrm>
            <a:off x="7467600" y="2362200"/>
            <a:ext cx="685800" cy="381000"/>
            <a:chOff x="336" y="1488"/>
            <a:chExt cx="432" cy="240"/>
          </a:xfrm>
        </p:grpSpPr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336" y="148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>
              <a:off x="480" y="148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480" y="172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>
              <a:off x="624" y="1488"/>
              <a:ext cx="1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2"/>
            <p:cNvSpPr>
              <a:spLocks noChangeShapeType="1"/>
            </p:cNvSpPr>
            <p:nvPr/>
          </p:nvSpPr>
          <p:spPr bwMode="auto">
            <a:xfrm>
              <a:off x="624" y="148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746125" y="2133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S1</a:t>
            </a:r>
          </a:p>
        </p:txBody>
      </p:sp>
      <p:sp>
        <p:nvSpPr>
          <p:cNvPr id="23564" name="Text Box 24"/>
          <p:cNvSpPr txBox="1">
            <a:spLocks noChangeArrowheads="1"/>
          </p:cNvSpPr>
          <p:nvPr/>
        </p:nvSpPr>
        <p:spPr bwMode="auto">
          <a:xfrm>
            <a:off x="1155700" y="342900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CC"/>
                </a:solidFill>
              </a:rPr>
              <a:t>ToF gate ~ 100 ns</a:t>
            </a:r>
          </a:p>
        </p:txBody>
      </p:sp>
      <p:sp>
        <p:nvSpPr>
          <p:cNvPr id="23565" name="Line 25"/>
          <p:cNvSpPr>
            <a:spLocks noChangeShapeType="1"/>
          </p:cNvSpPr>
          <p:nvPr/>
        </p:nvSpPr>
        <p:spPr bwMode="auto">
          <a:xfrm>
            <a:off x="4876800" y="2971800"/>
            <a:ext cx="228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26"/>
          <p:cNvSpPr>
            <a:spLocks noChangeShapeType="1"/>
          </p:cNvSpPr>
          <p:nvPr/>
        </p:nvSpPr>
        <p:spPr bwMode="auto">
          <a:xfrm>
            <a:off x="5105400" y="29718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28"/>
          <p:cNvSpPr>
            <a:spLocks noChangeShapeType="1"/>
          </p:cNvSpPr>
          <p:nvPr/>
        </p:nvSpPr>
        <p:spPr bwMode="auto">
          <a:xfrm>
            <a:off x="7696200" y="2971800"/>
            <a:ext cx="228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29"/>
          <p:cNvSpPr>
            <a:spLocks noChangeShapeType="1"/>
          </p:cNvSpPr>
          <p:nvPr/>
        </p:nvSpPr>
        <p:spPr bwMode="auto">
          <a:xfrm>
            <a:off x="7696200" y="2971800"/>
            <a:ext cx="0" cy="381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30"/>
          <p:cNvSpPr txBox="1">
            <a:spLocks noChangeArrowheads="1"/>
          </p:cNvSpPr>
          <p:nvPr/>
        </p:nvSpPr>
        <p:spPr bwMode="auto">
          <a:xfrm>
            <a:off x="5346700" y="342900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CC"/>
                </a:solidFill>
              </a:rPr>
              <a:t>ToF gate ~ 200 ns</a:t>
            </a:r>
          </a:p>
        </p:txBody>
      </p:sp>
      <p:sp>
        <p:nvSpPr>
          <p:cNvPr id="23570" name="Line 32"/>
          <p:cNvSpPr>
            <a:spLocks noChangeShapeType="1"/>
          </p:cNvSpPr>
          <p:nvPr/>
        </p:nvSpPr>
        <p:spPr bwMode="auto">
          <a:xfrm>
            <a:off x="5105400" y="3352800"/>
            <a:ext cx="25908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Rectangle 33" descr="Wide upward diagonal"/>
          <p:cNvSpPr>
            <a:spLocks noChangeArrowheads="1"/>
          </p:cNvSpPr>
          <p:nvPr/>
        </p:nvSpPr>
        <p:spPr bwMode="auto">
          <a:xfrm>
            <a:off x="5105400" y="2971800"/>
            <a:ext cx="1295400" cy="381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 Box 34"/>
          <p:cNvSpPr txBox="1">
            <a:spLocks noChangeArrowheads="1"/>
          </p:cNvSpPr>
          <p:nvPr/>
        </p:nvSpPr>
        <p:spPr bwMode="auto">
          <a:xfrm>
            <a:off x="8077200" y="2133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Proposal </a:t>
            </a:r>
            <a:r>
              <a:rPr lang="en-US" sz="2400" dirty="0" smtClean="0"/>
              <a:t>(work in progress)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7693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Prepare DAQ readout upgrade proposal based on the DRS by next coll. meeting,</a:t>
            </a:r>
          </a:p>
          <a:p>
            <a:pPr eaLnBrk="1" hangingPunct="1"/>
            <a:r>
              <a:rPr lang="en-US"/>
              <a:t>i.e. &lt; 08.10.12 ! (if we agree to continue in this direction …)</a:t>
            </a:r>
          </a:p>
          <a:p>
            <a:pPr eaLnBrk="1" hangingPunct="1"/>
            <a:r>
              <a:rPr lang="en-US"/>
              <a:t>[everybody is welcome and encouraged to contribute]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0. motivation / justification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1. conceptual design</a:t>
            </a:r>
          </a:p>
          <a:p>
            <a:pPr eaLnBrk="1" hangingPunct="1"/>
            <a:r>
              <a:rPr lang="en-US"/>
              <a:t>(don’t need to work out details at this stage, i.e. how the clocks will be distributed, …)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2. implementation plan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3. implications for DAQ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4. costing (current ~100 CHF / ch, ~ 5k CHF / board, ~ 300 kCHF overall)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5. resources (human)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6. time scale</a:t>
            </a:r>
          </a:p>
          <a:p>
            <a:pPr eaLnBrk="1" hangingPunct="1"/>
            <a:r>
              <a:rPr lang="en-US"/>
              <a:t>     development (hardware, firmware, software) and production</a:t>
            </a:r>
          </a:p>
          <a:p>
            <a:pPr eaLnBrk="1" hangingPunct="1"/>
            <a:r>
              <a:rPr lang="en-US"/>
              <a:t>     installation and commissioning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7. backup plan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The system must be ready by 01.07.14 (restart of SPS)</a:t>
            </a:r>
          </a:p>
          <a:p>
            <a:pPr eaLnBrk="1" hangingPunct="1"/>
            <a:r>
              <a:rPr lang="en-US"/>
              <a:t>(i.e. installed, tested, debugged, … w/o beam)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Resources Required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76200" y="920750"/>
            <a:ext cx="832802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 engineer (1 FTE x 1.5 y) to develop DRS boards</a:t>
            </a:r>
          </a:p>
          <a:p>
            <a:pPr eaLnBrk="1" hangingPunct="1"/>
            <a:r>
              <a:rPr lang="en-US"/>
              <a:t>(hardware and firmware)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engineer (1 FTE x 0.75 y) to develop DRS mother boards and DDL link</a:t>
            </a:r>
          </a:p>
          <a:p>
            <a:pPr eaLnBrk="1" hangingPunct="1"/>
            <a:r>
              <a:rPr lang="en-US"/>
              <a:t>(hardware and firmware)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engineers / physicists (1 FTE x 1 y) to develop FPGA algos</a:t>
            </a:r>
          </a:p>
          <a:p>
            <a:pPr eaLnBrk="1" hangingPunct="1"/>
            <a:r>
              <a:rPr lang="en-US"/>
              <a:t>(baseline subtraction and zero suppression, data encoding, synchronization …)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physicist (1FTEx 1 y) to develop calibration procedures and FPGA algos</a:t>
            </a:r>
          </a:p>
          <a:p>
            <a:pPr eaLnBrk="1" hangingPunct="1"/>
            <a:r>
              <a:rPr lang="en-US"/>
              <a:t>(T and E calibration, waveform processing, …)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/>
              <a:t>1 physicist (1 FTE x 1 y) DAQ modifications (i.e. include DRS)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physicist (1 FTE x 1 y) DAQ upgrade (i.e. prepare for vertex detector, etc.)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physicist (1 FTE x 0.5 y) VME readout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/>
              <a:t>2 physicist (1 FTE x 1.5 y) offline / online modifications</a:t>
            </a:r>
          </a:p>
          <a:p>
            <a:pPr eaLnBrk="1" hangingPunct="1"/>
            <a:r>
              <a:rPr lang="en-US"/>
              <a:t>(decoding, waveform processing, calibrations, QA, …)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TOTAL   10 FTEs x 1 y </a:t>
            </a:r>
            <a:r>
              <a:rPr lang="en-US"/>
              <a:t>(or 5 FTEs x 2 y)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62000" y="3754438"/>
            <a:ext cx="7467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838200" y="5202238"/>
            <a:ext cx="7467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38200" y="5999163"/>
            <a:ext cx="74676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ffectLst>
            <a:softEdge rad="3175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25609" name="Line 6"/>
          <p:cNvSpPr>
            <a:spLocks noChangeShapeType="1"/>
          </p:cNvSpPr>
          <p:nvPr/>
        </p:nvSpPr>
        <p:spPr bwMode="auto">
          <a:xfrm>
            <a:off x="838200" y="6040438"/>
            <a:ext cx="746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Resources Required (2)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8975725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 engineer (1 FTE x 1.5 y) to develop DRS boards</a:t>
            </a:r>
          </a:p>
          <a:p>
            <a:pPr eaLnBrk="1" hangingPunct="1"/>
            <a:r>
              <a:rPr lang="en-US"/>
              <a:t>(hardware and firmware)	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				S. Debieux and D. LaMarra (UniGE)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engineer (1 FTE x 0.75 y) to develop DRS mother boards and DDL link</a:t>
            </a:r>
          </a:p>
          <a:p>
            <a:pPr eaLnBrk="1" hangingPunct="1"/>
            <a:r>
              <a:rPr lang="en-US"/>
              <a:t>(hardware and firmware)	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				T. Kiss (Budapest) ???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engineers / physicists (1 FTE x 1 y) to develop FPGA algos</a:t>
            </a:r>
          </a:p>
          <a:p>
            <a:pPr eaLnBrk="1" hangingPunct="1"/>
            <a:r>
              <a:rPr lang="en-US"/>
              <a:t>(baseline subtraction and zero suppression, data encoding, synchronization …)</a:t>
            </a:r>
          </a:p>
          <a:p>
            <a:pPr eaLnBrk="1" hangingPunct="1"/>
            <a:r>
              <a:rPr lang="fr-CH"/>
              <a:t>				</a:t>
            </a:r>
            <a:r>
              <a:rPr lang="fr-CH">
                <a:solidFill>
                  <a:srgbClr val="FF0000"/>
                </a:solidFill>
              </a:rPr>
              <a:t>T. Tolyhi (Budapest) ???</a:t>
            </a:r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physicist (1 FTE x 1 y) to develop calibration procedures and FPGA algos</a:t>
            </a:r>
          </a:p>
          <a:p>
            <a:pPr eaLnBrk="1" hangingPunct="1"/>
            <a:r>
              <a:rPr lang="en-US"/>
              <a:t>(T and E calibration, waveform processing …)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				E. Kaptur (UniSilesia) </a:t>
            </a:r>
            <a:r>
              <a:rPr lang="fr-CH">
                <a:solidFill>
                  <a:srgbClr val="FF0000"/>
                </a:solidFill>
              </a:rPr>
              <a:t>+ 0.5 FTE (&gt;= PostDoc) ???</a:t>
            </a:r>
            <a:endParaRPr lang="en-US">
              <a:solidFill>
                <a:srgbClr val="FF0000"/>
              </a:solidFill>
            </a:endParaRP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physicist (1 FTE x 1 y) DAQ modifications</a:t>
            </a:r>
          </a:p>
          <a:p>
            <a:pPr eaLnBrk="1" hangingPunct="1"/>
            <a:r>
              <a:rPr lang="en-US"/>
              <a:t>(i.e. include DRS in DAQ stream)  		</a:t>
            </a:r>
            <a:r>
              <a:rPr lang="en-US">
                <a:solidFill>
                  <a:srgbClr val="FF0000"/>
                </a:solidFill>
              </a:rPr>
              <a:t>Andras + ???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physicist (1 FTE x 1 y) DAQ upgrade</a:t>
            </a:r>
          </a:p>
          <a:p>
            <a:pPr eaLnBrk="1" hangingPunct="1"/>
            <a:r>
              <a:rPr lang="en-US"/>
              <a:t>(i.e. prepare for vertex detector, etc.) 	</a:t>
            </a:r>
            <a:r>
              <a:rPr lang="en-US">
                <a:solidFill>
                  <a:srgbClr val="FF0000"/>
                </a:solidFill>
              </a:rPr>
              <a:t>Andras + ???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1 physicist (1 FTE x 0.5 y) VME readout	</a:t>
            </a:r>
            <a:r>
              <a:rPr lang="en-US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6315075"/>
            <a:ext cx="74676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  <a:effectLst>
            <a:softEdge rad="3175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err="1" smtClean="0"/>
              <a:t>Timelines</a:t>
            </a:r>
            <a:endParaRPr lang="fr-CH" dirty="0" smtClean="0"/>
          </a:p>
        </p:txBody>
      </p:sp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228600" y="762000"/>
            <a:ext cx="8056436" cy="60939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Ready by June 2014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All debugging and commissioning w/o beam completed by June 2014</a:t>
            </a:r>
          </a:p>
          <a:p>
            <a:pPr eaLnBrk="1" hangingPunct="1">
              <a:defRPr/>
            </a:pPr>
            <a:endParaRPr lang="en-US" sz="10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Dec 2012</a:t>
            </a:r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pPr eaLnBrk="1" hangingPunct="1"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study DRS performance (time resolution)</a:t>
            </a:r>
          </a:p>
          <a:p>
            <a:pPr eaLnBrk="1" hangingPunct="1">
              <a:defRPr/>
            </a:pPr>
            <a:r>
              <a:rPr lang="en-US" dirty="0" smtClean="0"/>
              <a:t>	complete specifications (incl. detector interfaces and cabling)</a:t>
            </a:r>
          </a:p>
          <a:p>
            <a:pPr eaLnBrk="1" hangingPunct="1">
              <a:defRPr/>
            </a:pPr>
            <a:r>
              <a:rPr lang="en-US" dirty="0" smtClean="0"/>
              <a:t>	start building prototype (full chain : DRS -&gt; DDL -&gt; PC) -&gt; March ‘13</a:t>
            </a:r>
          </a:p>
          <a:p>
            <a:pPr eaLnBrk="1" hangingPunct="1">
              <a:defRPr/>
            </a:pPr>
            <a:r>
              <a:rPr lang="en-US" dirty="0" smtClean="0"/>
              <a:t>	full implementation plan</a:t>
            </a:r>
          </a:p>
          <a:p>
            <a:pPr eaLnBrk="1" hangingPunct="1">
              <a:defRPr/>
            </a:pPr>
            <a:r>
              <a:rPr lang="en-US" dirty="0" smtClean="0"/>
              <a:t>	explore implications for DAQ</a:t>
            </a:r>
          </a:p>
          <a:p>
            <a:pPr eaLnBrk="1" hangingPunct="1">
              <a:defRPr/>
            </a:pPr>
            <a:r>
              <a:rPr lang="en-US" dirty="0" smtClean="0"/>
              <a:t>	explore implications for analysis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March 2013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	</a:t>
            </a:r>
            <a:r>
              <a:rPr lang="en-US" dirty="0" err="1" smtClean="0"/>
              <a:t>complet</a:t>
            </a:r>
            <a:r>
              <a:rPr lang="en-US" dirty="0" smtClean="0"/>
              <a:t> prototype (full chain : DRS -&gt; DDL -&gt; PC)</a:t>
            </a:r>
          </a:p>
          <a:p>
            <a:pPr eaLnBrk="1" hangingPunct="1">
              <a:defRPr/>
            </a:pPr>
            <a:r>
              <a:rPr lang="en-US" dirty="0" smtClean="0"/>
              <a:t>	start debugging prototype -&gt; Sept ‘13</a:t>
            </a:r>
          </a:p>
          <a:p>
            <a:pPr eaLnBrk="1" hangingPunct="1">
              <a:defRPr/>
            </a:pPr>
            <a:r>
              <a:rPr lang="en-US" dirty="0" smtClean="0"/>
              <a:t>	start </a:t>
            </a:r>
            <a:r>
              <a:rPr lang="en-US" dirty="0" err="1" smtClean="0"/>
              <a:t>developping</a:t>
            </a:r>
            <a:r>
              <a:rPr lang="en-US" dirty="0" smtClean="0"/>
              <a:t> waveform analysis (offline) -&gt; March ‘14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June 2013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	debug prototype -&gt; Sept ‘13</a:t>
            </a:r>
          </a:p>
          <a:p>
            <a:pPr eaLnBrk="1" hangingPunct="1">
              <a:defRPr/>
            </a:pPr>
            <a:r>
              <a:rPr lang="en-US" dirty="0" smtClean="0"/>
              <a:t>	finalize design</a:t>
            </a:r>
          </a:p>
          <a:p>
            <a:pPr eaLnBrk="1" hangingPunct="1">
              <a:defRPr/>
            </a:pPr>
            <a:r>
              <a:rPr lang="en-US" dirty="0" smtClean="0"/>
              <a:t>	basic firmware (data transfer, DRS and ADC controls, calibrations)</a:t>
            </a:r>
          </a:p>
          <a:p>
            <a:pPr eaLnBrk="1" hangingPunct="1">
              <a:defRPr/>
            </a:pPr>
            <a:r>
              <a:rPr lang="en-US" dirty="0" smtClean="0"/>
              <a:t>	start </a:t>
            </a:r>
            <a:r>
              <a:rPr lang="en-US" dirty="0" err="1" smtClean="0"/>
              <a:t>developping</a:t>
            </a:r>
            <a:r>
              <a:rPr lang="en-US" dirty="0" smtClean="0"/>
              <a:t> calibration algorithms -&gt; June ‘14</a:t>
            </a:r>
          </a:p>
          <a:p>
            <a:pPr eaLnBrk="1" hangingPunct="1">
              <a:defRPr/>
            </a:pPr>
            <a:r>
              <a:rPr lang="en-US" dirty="0" smtClean="0"/>
              <a:t>	plan DAQ modifications</a:t>
            </a:r>
          </a:p>
          <a:p>
            <a:pPr eaLnBrk="1" hangingPunct="1">
              <a:defRPr/>
            </a:pPr>
            <a:r>
              <a:rPr lang="en-US" dirty="0" smtClean="0"/>
              <a:t>	start preparing for installation / backward compatibility -&gt; June </a:t>
            </a:r>
            <a:r>
              <a:rPr lang="fr-CH" dirty="0" smtClean="0"/>
              <a:t>‘</a:t>
            </a:r>
            <a:r>
              <a:rPr lang="fr-CH" dirty="0" smtClean="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err="1" smtClean="0"/>
              <a:t>Timelines</a:t>
            </a:r>
            <a:r>
              <a:rPr lang="fr-CH" dirty="0" smtClean="0"/>
              <a:t> 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1534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H" dirty="0">
                <a:solidFill>
                  <a:srgbClr val="FF0000"/>
                </a:solidFill>
              </a:rPr>
              <a:t>Sept 2013</a:t>
            </a:r>
            <a:endParaRPr lang="fr-CH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>
                <a:solidFill>
                  <a:srgbClr val="FF0000"/>
                </a:solidFill>
              </a:rPr>
              <a:t>external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review</a:t>
            </a:r>
            <a:endParaRPr lang="fr-CH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CH" dirty="0"/>
              <a:t>	</a:t>
            </a:r>
            <a:r>
              <a:rPr lang="fr-CH" dirty="0">
                <a:solidFill>
                  <a:srgbClr val="FF0000"/>
                </a:solidFill>
              </a:rPr>
              <a:t>NA61 final </a:t>
            </a:r>
            <a:r>
              <a:rPr lang="fr-CH" dirty="0" err="1">
                <a:solidFill>
                  <a:srgbClr val="FF0000"/>
                </a:solidFill>
              </a:rPr>
              <a:t>decision</a:t>
            </a:r>
            <a:r>
              <a:rPr lang="fr-CH" dirty="0"/>
              <a:t>	</a:t>
            </a:r>
          </a:p>
          <a:p>
            <a:pPr>
              <a:defRPr/>
            </a:pPr>
            <a:r>
              <a:rPr lang="fr-CH" dirty="0"/>
              <a:t>	full </a:t>
            </a:r>
            <a:r>
              <a:rPr lang="fr-CH" dirty="0" err="1"/>
              <a:t>working</a:t>
            </a:r>
            <a:r>
              <a:rPr lang="fr-CH" dirty="0"/>
              <a:t> system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several</a:t>
            </a:r>
            <a:r>
              <a:rPr lang="fr-CH" dirty="0"/>
              <a:t> DDL links</a:t>
            </a:r>
          </a:p>
          <a:p>
            <a:pPr>
              <a:defRPr/>
            </a:pPr>
            <a:r>
              <a:rPr lang="fr-CH" dirty="0"/>
              <a:t>	version 2 prototype</a:t>
            </a:r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/>
              <a:t>start</a:t>
            </a:r>
            <a:r>
              <a:rPr lang="fr-CH" dirty="0"/>
              <a:t> </a:t>
            </a:r>
            <a:r>
              <a:rPr lang="fr-CH" dirty="0" err="1"/>
              <a:t>developping</a:t>
            </a:r>
            <a:r>
              <a:rPr lang="fr-CH" dirty="0"/>
              <a:t> data </a:t>
            </a:r>
            <a:r>
              <a:rPr lang="fr-CH" dirty="0" err="1"/>
              <a:t>encoding</a:t>
            </a:r>
            <a:r>
              <a:rPr lang="fr-CH" dirty="0"/>
              <a:t> and </a:t>
            </a:r>
            <a:r>
              <a:rPr lang="fr-CH" dirty="0" err="1"/>
              <a:t>filtering</a:t>
            </a:r>
            <a:r>
              <a:rPr lang="fr-CH" dirty="0"/>
              <a:t> (</a:t>
            </a:r>
            <a:r>
              <a:rPr lang="fr-CH" dirty="0" err="1"/>
              <a:t>firmware</a:t>
            </a:r>
            <a:r>
              <a:rPr lang="fr-CH" dirty="0"/>
              <a:t>) -&gt; </a:t>
            </a:r>
            <a:r>
              <a:rPr lang="fr-CH" dirty="0" err="1"/>
              <a:t>June</a:t>
            </a:r>
            <a:r>
              <a:rPr lang="fr-CH" dirty="0"/>
              <a:t> ‘14</a:t>
            </a:r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/>
              <a:t>start</a:t>
            </a:r>
            <a:r>
              <a:rPr lang="fr-CH" dirty="0"/>
              <a:t> </a:t>
            </a:r>
            <a:r>
              <a:rPr lang="fr-CH" dirty="0" err="1"/>
              <a:t>developping</a:t>
            </a:r>
            <a:r>
              <a:rPr lang="fr-CH" dirty="0"/>
              <a:t> calibration </a:t>
            </a:r>
            <a:r>
              <a:rPr lang="fr-CH" dirty="0" err="1"/>
              <a:t>algorithms</a:t>
            </a:r>
            <a:r>
              <a:rPr lang="fr-CH" dirty="0"/>
              <a:t> (</a:t>
            </a:r>
            <a:r>
              <a:rPr lang="fr-CH" dirty="0" err="1"/>
              <a:t>firmware</a:t>
            </a:r>
            <a:r>
              <a:rPr lang="fr-CH" dirty="0"/>
              <a:t>) -&gt; </a:t>
            </a:r>
            <a:r>
              <a:rPr lang="fr-CH" dirty="0" err="1"/>
              <a:t>June</a:t>
            </a:r>
            <a:r>
              <a:rPr lang="fr-CH" dirty="0"/>
              <a:t> ‘14</a:t>
            </a:r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/>
              <a:t>start</a:t>
            </a:r>
            <a:r>
              <a:rPr lang="fr-CH" dirty="0"/>
              <a:t> DAQ </a:t>
            </a:r>
            <a:r>
              <a:rPr lang="fr-CH" dirty="0" err="1"/>
              <a:t>implementaiton</a:t>
            </a:r>
            <a:r>
              <a:rPr lang="fr-CH" dirty="0"/>
              <a:t> -&gt; </a:t>
            </a:r>
            <a:r>
              <a:rPr lang="fr-CH" dirty="0" err="1"/>
              <a:t>June</a:t>
            </a:r>
            <a:r>
              <a:rPr lang="fr-CH" dirty="0"/>
              <a:t> ‘14</a:t>
            </a:r>
          </a:p>
          <a:p>
            <a:pPr>
              <a:defRPr/>
            </a:pPr>
            <a:endParaRPr lang="fr-CH" sz="1000" dirty="0"/>
          </a:p>
          <a:p>
            <a:pPr>
              <a:defRPr/>
            </a:pPr>
            <a:r>
              <a:rPr lang="fr-CH" dirty="0" err="1">
                <a:solidFill>
                  <a:srgbClr val="FF0000"/>
                </a:solidFill>
              </a:rPr>
              <a:t>Dec</a:t>
            </a:r>
            <a:r>
              <a:rPr lang="fr-CH" dirty="0">
                <a:solidFill>
                  <a:srgbClr val="FF0000"/>
                </a:solidFill>
              </a:rPr>
              <a:t> 2013</a:t>
            </a:r>
          </a:p>
          <a:p>
            <a:pPr>
              <a:defRPr/>
            </a:pPr>
            <a:r>
              <a:rPr lang="fr-CH" dirty="0"/>
              <a:t>	</a:t>
            </a:r>
            <a:r>
              <a:rPr lang="fr-CH" dirty="0">
                <a:solidFill>
                  <a:srgbClr val="FF0000"/>
                </a:solidFill>
              </a:rPr>
              <a:t>full </a:t>
            </a:r>
            <a:r>
              <a:rPr lang="fr-CH" dirty="0" err="1">
                <a:solidFill>
                  <a:srgbClr val="FF0000"/>
                </a:solidFill>
              </a:rPr>
              <a:t>funding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available</a:t>
            </a:r>
            <a:endParaRPr lang="fr-CH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/>
              <a:t>complete</a:t>
            </a:r>
            <a:r>
              <a:rPr lang="fr-CH" dirty="0"/>
              <a:t> DRS </a:t>
            </a:r>
            <a:r>
              <a:rPr lang="fr-CH" dirty="0" err="1"/>
              <a:t>boards</a:t>
            </a:r>
            <a:r>
              <a:rPr lang="fr-CH" dirty="0"/>
              <a:t> </a:t>
            </a:r>
            <a:r>
              <a:rPr lang="fr-CH" dirty="0" err="1"/>
              <a:t>debugging</a:t>
            </a:r>
            <a:r>
              <a:rPr lang="fr-CH" dirty="0"/>
              <a:t> and design</a:t>
            </a:r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>
                <a:solidFill>
                  <a:srgbClr val="FF0000"/>
                </a:solidFill>
              </a:rPr>
              <a:t>ready</a:t>
            </a:r>
            <a:r>
              <a:rPr lang="fr-CH" dirty="0">
                <a:solidFill>
                  <a:srgbClr val="FF0000"/>
                </a:solidFill>
              </a:rPr>
              <a:t> for mass production</a:t>
            </a:r>
          </a:p>
          <a:p>
            <a:pPr>
              <a:defRPr/>
            </a:pPr>
            <a:r>
              <a:rPr lang="fr-CH" dirty="0"/>
              <a:t>	all components in hand</a:t>
            </a:r>
          </a:p>
          <a:p>
            <a:pPr>
              <a:defRPr/>
            </a:pPr>
            <a:r>
              <a:rPr lang="fr-CH" dirty="0"/>
              <a:t>	basic DAQ </a:t>
            </a:r>
            <a:r>
              <a:rPr lang="fr-CH" dirty="0" err="1"/>
              <a:t>ready</a:t>
            </a:r>
            <a:endParaRPr lang="fr-CH" dirty="0"/>
          </a:p>
          <a:p>
            <a:pPr>
              <a:defRPr/>
            </a:pPr>
            <a:r>
              <a:rPr lang="fr-CH" dirty="0"/>
              <a:t>	basic </a:t>
            </a:r>
            <a:r>
              <a:rPr lang="fr-CH" dirty="0" err="1"/>
              <a:t>complete</a:t>
            </a:r>
            <a:r>
              <a:rPr lang="fr-CH" dirty="0"/>
              <a:t> </a:t>
            </a:r>
            <a:r>
              <a:rPr lang="fr-CH" dirty="0" err="1"/>
              <a:t>firmware</a:t>
            </a:r>
            <a:r>
              <a:rPr lang="fr-CH" dirty="0"/>
              <a:t> </a:t>
            </a:r>
            <a:r>
              <a:rPr lang="fr-CH" dirty="0" err="1"/>
              <a:t>ready</a:t>
            </a:r>
            <a:endParaRPr lang="fr-CH" dirty="0"/>
          </a:p>
          <a:p>
            <a:pPr>
              <a:defRPr/>
            </a:pPr>
            <a:endParaRPr lang="fr-CH" sz="1000" dirty="0"/>
          </a:p>
          <a:p>
            <a:pPr>
              <a:defRPr/>
            </a:pPr>
            <a:r>
              <a:rPr lang="fr-CH" dirty="0">
                <a:solidFill>
                  <a:srgbClr val="FF0000"/>
                </a:solidFill>
              </a:rPr>
              <a:t>March 2014</a:t>
            </a:r>
          </a:p>
          <a:p>
            <a:pPr>
              <a:defRPr/>
            </a:pPr>
            <a:r>
              <a:rPr lang="fr-CH" dirty="0"/>
              <a:t>	all DRS </a:t>
            </a:r>
            <a:r>
              <a:rPr lang="fr-CH" dirty="0" err="1"/>
              <a:t>boards</a:t>
            </a:r>
            <a:r>
              <a:rPr lang="fr-CH" dirty="0"/>
              <a:t> </a:t>
            </a:r>
            <a:r>
              <a:rPr lang="fr-CH" dirty="0" err="1"/>
              <a:t>procured</a:t>
            </a:r>
            <a:endParaRPr lang="fr-CH" dirty="0"/>
          </a:p>
          <a:p>
            <a:pPr>
              <a:defRPr/>
            </a:pPr>
            <a:r>
              <a:rPr lang="fr-CH" dirty="0"/>
              <a:t>	all DRS </a:t>
            </a:r>
            <a:r>
              <a:rPr lang="fr-CH" dirty="0" err="1"/>
              <a:t>boards</a:t>
            </a:r>
            <a:r>
              <a:rPr lang="fr-CH" dirty="0"/>
              <a:t> </a:t>
            </a:r>
            <a:r>
              <a:rPr lang="fr-CH" dirty="0" err="1"/>
              <a:t>tested</a:t>
            </a:r>
            <a:endParaRPr lang="fr-CH" dirty="0"/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/>
              <a:t>complete</a:t>
            </a:r>
            <a:r>
              <a:rPr lang="fr-CH" dirty="0"/>
              <a:t> </a:t>
            </a:r>
            <a:r>
              <a:rPr lang="fr-CH" dirty="0" err="1"/>
              <a:t>preparations</a:t>
            </a:r>
            <a:r>
              <a:rPr lang="fr-CH" dirty="0"/>
              <a:t> for installation</a:t>
            </a:r>
          </a:p>
          <a:p>
            <a:pPr>
              <a:defRPr/>
            </a:pPr>
            <a:r>
              <a:rPr lang="fr-CH" dirty="0"/>
              <a:t>	</a:t>
            </a:r>
            <a:r>
              <a:rPr lang="fr-CH" dirty="0" err="1"/>
              <a:t>backward</a:t>
            </a:r>
            <a:r>
              <a:rPr lang="fr-CH" dirty="0"/>
              <a:t> compatibility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err="1" smtClean="0"/>
              <a:t>Timelines</a:t>
            </a:r>
            <a:r>
              <a:rPr lang="fr-CH" dirty="0" smtClean="0"/>
              <a:t> (3)</a:t>
            </a:r>
            <a:endParaRPr lang="en-US" dirty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04800" y="914400"/>
            <a:ext cx="6705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June 2014</a:t>
            </a:r>
          </a:p>
          <a:p>
            <a:r>
              <a:rPr lang="fr-CH"/>
              <a:t>	</a:t>
            </a:r>
            <a:r>
              <a:rPr lang="fr-CH">
                <a:solidFill>
                  <a:srgbClr val="FF0000"/>
                </a:solidFill>
              </a:rPr>
              <a:t>system fully operational and debugged w/o beam</a:t>
            </a:r>
          </a:p>
          <a:p>
            <a:r>
              <a:rPr lang="fr-CH"/>
              <a:t>	DAQ ready</a:t>
            </a:r>
          </a:p>
          <a:p>
            <a:r>
              <a:rPr lang="fr-CH"/>
              <a:t>	analysis (offline) ready</a:t>
            </a:r>
          </a:p>
          <a:p>
            <a:endParaRPr lang="fr-CH" sz="1000"/>
          </a:p>
          <a:p>
            <a:r>
              <a:rPr lang="fr-CH">
                <a:solidFill>
                  <a:srgbClr val="FF0000"/>
                </a:solidFill>
              </a:rPr>
              <a:t>July 2014</a:t>
            </a:r>
          </a:p>
          <a:p>
            <a:r>
              <a:rPr lang="fr-CH"/>
              <a:t>	</a:t>
            </a:r>
            <a:r>
              <a:rPr lang="fr-CH">
                <a:solidFill>
                  <a:srgbClr val="FF0000"/>
                </a:solidFill>
              </a:rPr>
              <a:t>system fully debugged w/ beam</a:t>
            </a:r>
          </a:p>
          <a:p>
            <a:r>
              <a:rPr lang="fr-CH"/>
              <a:t>	</a:t>
            </a:r>
            <a:r>
              <a:rPr lang="fr-CH">
                <a:solidFill>
                  <a:srgbClr val="FF0000"/>
                </a:solidFill>
              </a:rPr>
              <a:t>ready for physics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Waveforms</a:t>
            </a:r>
            <a:endParaRPr lang="en-US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752600"/>
            <a:ext cx="40147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ZoneTexte 3"/>
          <p:cNvSpPr txBox="1">
            <a:spLocks noChangeArrowheads="1"/>
          </p:cNvSpPr>
          <p:nvPr/>
        </p:nvSpPr>
        <p:spPr bwMode="auto">
          <a:xfrm>
            <a:off x="5105400" y="114300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BPD signlas</a:t>
            </a:r>
          </a:p>
        </p:txBody>
      </p:sp>
      <p:sp>
        <p:nvSpPr>
          <p:cNvPr id="5125" name="ZoneTexte 4"/>
          <p:cNvSpPr txBox="1">
            <a:spLocks noChangeArrowheads="1"/>
          </p:cNvSpPr>
          <p:nvPr/>
        </p:nvSpPr>
        <p:spPr bwMode="auto">
          <a:xfrm>
            <a:off x="5334000" y="4800600"/>
            <a:ext cx="2076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FWHM ~ 120 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-&gt; slow digitization</a:t>
            </a:r>
          </a:p>
        </p:txBody>
      </p:sp>
      <p:pic>
        <p:nvPicPr>
          <p:cNvPr id="512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46188"/>
            <a:ext cx="49847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3"/>
          <p:cNvSpPr txBox="1">
            <a:spLocks noChangeArrowheads="1"/>
          </p:cNvSpPr>
          <p:nvPr/>
        </p:nvSpPr>
        <p:spPr bwMode="auto">
          <a:xfrm>
            <a:off x="838200" y="1143000"/>
            <a:ext cx="154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ToF-L signals</a:t>
            </a:r>
          </a:p>
        </p:txBody>
      </p:sp>
      <p:sp>
        <p:nvSpPr>
          <p:cNvPr id="5128" name="ZoneTexte 2"/>
          <p:cNvSpPr txBox="1">
            <a:spLocks noChangeArrowheads="1"/>
          </p:cNvSpPr>
          <p:nvPr/>
        </p:nvSpPr>
        <p:spPr bwMode="auto">
          <a:xfrm>
            <a:off x="1371600" y="5324475"/>
            <a:ext cx="1985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risetime ~ 3 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-&gt; fast digitization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7"/>
          <p:cNvSpPr txBox="1">
            <a:spLocks noChangeArrowheads="1"/>
          </p:cNvSpPr>
          <p:nvPr/>
        </p:nvSpPr>
        <p:spPr bwMode="auto">
          <a:xfrm>
            <a:off x="152400" y="762000"/>
            <a:ext cx="8110538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basically two options:</a:t>
            </a:r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1. (CF) discriminator + multihit TDC</a:t>
            </a: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2. waveforme digitizer (flash ADC + FPGA)</a:t>
            </a: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endParaRPr lang="fr-CH">
              <a:solidFill>
                <a:srgbClr val="0000CC"/>
              </a:solidFill>
            </a:endParaRPr>
          </a:p>
          <a:p>
            <a:pPr eaLnBrk="1" hangingPunct="1"/>
            <a:endParaRPr lang="en-US">
              <a:solidFill>
                <a:srgbClr val="0000CC"/>
              </a:solidFill>
            </a:endParaRPr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the </a:t>
            </a:r>
            <a:r>
              <a:rPr lang="en-US">
                <a:solidFill>
                  <a:srgbClr val="FF0000"/>
                </a:solidFill>
              </a:rPr>
              <a:t>waveforme</a:t>
            </a:r>
            <a:r>
              <a:rPr lang="en-US">
                <a:solidFill>
                  <a:srgbClr val="0000CC"/>
                </a:solidFill>
              </a:rPr>
              <a:t> approach combines different functionalities with </a:t>
            </a:r>
            <a:r>
              <a:rPr lang="en-US">
                <a:solidFill>
                  <a:srgbClr val="FF0000"/>
                </a:solidFill>
              </a:rPr>
              <a:t>no D.T.</a:t>
            </a:r>
            <a:r>
              <a:rPr lang="en-US">
                <a:solidFill>
                  <a:srgbClr val="0000CC"/>
                </a:solidFill>
              </a:rPr>
              <a:t>:</a:t>
            </a:r>
          </a:p>
          <a:p>
            <a:pPr eaLnBrk="1" hangingPunct="1"/>
            <a:r>
              <a:rPr lang="en-US">
                <a:solidFill>
                  <a:srgbClr val="0000CC"/>
                </a:solidFill>
              </a:rPr>
              <a:t>         discriminator, multi-hit TDC, Q-ADC, peak-sensing ADC, etc.</a:t>
            </a:r>
          </a:p>
          <a:p>
            <a:pPr eaLnBrk="1" hangingPunct="1"/>
            <a:endParaRPr lang="en-US" sz="1000">
              <a:solidFill>
                <a:srgbClr val="0000CC"/>
              </a:solidFill>
            </a:endParaRP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PROBLEM :  10(0) ps resolution requires very high sampling rate &gt; 1 GHz</a:t>
            </a:r>
            <a:r>
              <a:rPr lang="en-US">
                <a:solidFill>
                  <a:srgbClr val="0000CC"/>
                </a:solidFill>
              </a:rPr>
              <a:t>      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Measure Best Timing (1)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 flipH="1">
            <a:off x="1295400" y="24050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048000" y="240506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733800" y="2176463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800600" y="24050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562600" y="2024063"/>
            <a:ext cx="1066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629400" y="24050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1676400" y="152241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amplifier ~10x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3505200" y="1522413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discriminator</a:t>
            </a:r>
          </a:p>
          <a:p>
            <a:pPr eaLnBrk="1" hangingPunct="1"/>
            <a:r>
              <a:rPr lang="en-US"/>
              <a:t>(const fract)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5410200" y="144621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multihit TDC</a:t>
            </a:r>
          </a:p>
          <a:p>
            <a:pPr algn="ctr" eaLnBrk="1" hangingPunct="1"/>
            <a:r>
              <a:rPr lang="en-US"/>
              <a:t>25 ps res.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5172075" y="2741613"/>
            <a:ext cx="1949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deep buffer</a:t>
            </a:r>
          </a:p>
          <a:p>
            <a:pPr algn="ctr" eaLnBrk="1" hangingPunct="1"/>
            <a:r>
              <a:rPr lang="en-US"/>
              <a:t>~ 25 bit encoding</a:t>
            </a:r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7086600" y="1905000"/>
            <a:ext cx="1749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optical link</a:t>
            </a:r>
          </a:p>
          <a:p>
            <a:pPr eaLnBrk="1" hangingPunct="1"/>
            <a:endParaRPr lang="fr-CH"/>
          </a:p>
          <a:p>
            <a:pPr eaLnBrk="1" hangingPunct="1"/>
            <a:r>
              <a:rPr lang="en-US"/>
              <a:t>10 kHz readout</a:t>
            </a:r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2057400" y="19478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V="1">
            <a:off x="2057400" y="2405063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8"/>
          <p:cNvSpPr>
            <a:spLocks noChangeShapeType="1"/>
          </p:cNvSpPr>
          <p:nvPr/>
        </p:nvSpPr>
        <p:spPr bwMode="auto">
          <a:xfrm flipH="1" flipV="1">
            <a:off x="2057400" y="1947863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Rectangle 19"/>
          <p:cNvSpPr>
            <a:spLocks noChangeArrowheads="1"/>
          </p:cNvSpPr>
          <p:nvPr/>
        </p:nvSpPr>
        <p:spPr bwMode="auto">
          <a:xfrm>
            <a:off x="762000" y="1947863"/>
            <a:ext cx="533400" cy="914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609600" y="152241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Si-PM</a:t>
            </a:r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 flipH="1">
            <a:off x="1374775" y="46561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2"/>
          <p:cNvSpPr>
            <a:spLocks noChangeShapeType="1"/>
          </p:cNvSpPr>
          <p:nvPr/>
        </p:nvSpPr>
        <p:spPr bwMode="auto">
          <a:xfrm>
            <a:off x="3127375" y="46561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Rectangle 23"/>
          <p:cNvSpPr>
            <a:spLocks noChangeArrowheads="1"/>
          </p:cNvSpPr>
          <p:nvPr/>
        </p:nvSpPr>
        <p:spPr bwMode="auto">
          <a:xfrm>
            <a:off x="3813175" y="4427538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>
            <a:off x="4879975" y="46561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Rectangle 25"/>
          <p:cNvSpPr>
            <a:spLocks noChangeArrowheads="1"/>
          </p:cNvSpPr>
          <p:nvPr/>
        </p:nvSpPr>
        <p:spPr bwMode="auto">
          <a:xfrm>
            <a:off x="5641975" y="4275138"/>
            <a:ext cx="1066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6708775" y="465613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Text Box 27"/>
          <p:cNvSpPr txBox="1">
            <a:spLocks noChangeArrowheads="1"/>
          </p:cNvSpPr>
          <p:nvPr/>
        </p:nvSpPr>
        <p:spPr bwMode="auto">
          <a:xfrm>
            <a:off x="1752600" y="374173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amplifier ~10x</a:t>
            </a:r>
          </a:p>
        </p:txBody>
      </p:sp>
      <p:sp>
        <p:nvSpPr>
          <p:cNvPr id="6171" name="Text Box 28"/>
          <p:cNvSpPr txBox="1">
            <a:spLocks noChangeArrowheads="1"/>
          </p:cNvSpPr>
          <p:nvPr/>
        </p:nvSpPr>
        <p:spPr bwMode="auto">
          <a:xfrm>
            <a:off x="3738563" y="3513138"/>
            <a:ext cx="1209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flash ADC</a:t>
            </a:r>
          </a:p>
          <a:p>
            <a:pPr algn="ctr" eaLnBrk="1" hangingPunct="1"/>
            <a:r>
              <a:rPr lang="en-US"/>
              <a:t>&lt; 1 GHz</a:t>
            </a:r>
          </a:p>
          <a:p>
            <a:pPr algn="ctr" eaLnBrk="1" hangingPunct="1"/>
            <a:r>
              <a:rPr lang="en-US"/>
              <a:t>10 -12 bit</a:t>
            </a:r>
          </a:p>
        </p:txBody>
      </p:sp>
      <p:sp>
        <p:nvSpPr>
          <p:cNvPr id="6172" name="Text Box 29"/>
          <p:cNvSpPr txBox="1">
            <a:spLocks noChangeArrowheads="1"/>
          </p:cNvSpPr>
          <p:nvPr/>
        </p:nvSpPr>
        <p:spPr bwMode="auto">
          <a:xfrm>
            <a:off x="5237163" y="3665538"/>
            <a:ext cx="1825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FPGA</a:t>
            </a:r>
          </a:p>
          <a:p>
            <a:pPr algn="ctr" eaLnBrk="1" hangingPunct="1"/>
            <a:r>
              <a:rPr lang="en-US"/>
              <a:t>same frequency</a:t>
            </a:r>
          </a:p>
        </p:txBody>
      </p:sp>
      <p:sp>
        <p:nvSpPr>
          <p:cNvPr id="6173" name="Text Box 30"/>
          <p:cNvSpPr txBox="1">
            <a:spLocks noChangeArrowheads="1"/>
          </p:cNvSpPr>
          <p:nvPr/>
        </p:nvSpPr>
        <p:spPr bwMode="auto">
          <a:xfrm>
            <a:off x="5397500" y="507365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CFD algorithm</a:t>
            </a:r>
          </a:p>
          <a:p>
            <a:pPr algn="ctr" eaLnBrk="1" hangingPunct="1"/>
            <a:r>
              <a:rPr lang="en-US"/>
              <a:t>(real time)</a:t>
            </a:r>
          </a:p>
        </p:txBody>
      </p:sp>
      <p:sp>
        <p:nvSpPr>
          <p:cNvPr id="6174" name="Text Box 31"/>
          <p:cNvSpPr txBox="1">
            <a:spLocks noChangeArrowheads="1"/>
          </p:cNvSpPr>
          <p:nvPr/>
        </p:nvSpPr>
        <p:spPr bwMode="auto">
          <a:xfrm>
            <a:off x="7086600" y="4159250"/>
            <a:ext cx="2146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optical link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continuous readout</a:t>
            </a:r>
          </a:p>
        </p:txBody>
      </p:sp>
      <p:sp>
        <p:nvSpPr>
          <p:cNvPr id="6175" name="Line 32"/>
          <p:cNvSpPr>
            <a:spLocks noChangeShapeType="1"/>
          </p:cNvSpPr>
          <p:nvPr/>
        </p:nvSpPr>
        <p:spPr bwMode="auto">
          <a:xfrm>
            <a:off x="2136775" y="419893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3"/>
          <p:cNvSpPr>
            <a:spLocks noChangeShapeType="1"/>
          </p:cNvSpPr>
          <p:nvPr/>
        </p:nvSpPr>
        <p:spPr bwMode="auto">
          <a:xfrm flipV="1">
            <a:off x="2136775" y="4656138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4"/>
          <p:cNvSpPr>
            <a:spLocks noChangeShapeType="1"/>
          </p:cNvSpPr>
          <p:nvPr/>
        </p:nvSpPr>
        <p:spPr bwMode="auto">
          <a:xfrm flipH="1" flipV="1">
            <a:off x="2136775" y="4198938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Rectangle 35"/>
          <p:cNvSpPr>
            <a:spLocks noChangeArrowheads="1"/>
          </p:cNvSpPr>
          <p:nvPr/>
        </p:nvSpPr>
        <p:spPr bwMode="auto">
          <a:xfrm>
            <a:off x="841375" y="4198938"/>
            <a:ext cx="533400" cy="914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Text Box 36"/>
          <p:cNvSpPr txBox="1">
            <a:spLocks noChangeArrowheads="1"/>
          </p:cNvSpPr>
          <p:nvPr/>
        </p:nvSpPr>
        <p:spPr bwMode="auto">
          <a:xfrm>
            <a:off x="685800" y="381793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Si-PM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Measure Best Timing (2)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4190" r="3822" b="4559"/>
          <a:stretch>
            <a:fillRect/>
          </a:stretch>
        </p:blipFill>
        <p:spPr bwMode="auto">
          <a:xfrm>
            <a:off x="107950" y="1620838"/>
            <a:ext cx="4679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38200" y="5334000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663300"/>
                </a:solidFill>
                <a:ea typeface="ヒラギノ角ゴ Pro W3"/>
                <a:cs typeface="ヒラギノ角ゴ Pro W3"/>
              </a:rPr>
              <a:t>J.-F. Genat et al.,  NIM </a:t>
            </a:r>
            <a:r>
              <a:rPr lang="en-US" sz="1400" b="1">
                <a:solidFill>
                  <a:srgbClr val="663300"/>
                </a:solidFill>
                <a:ea typeface="ヒラギノ角ゴ Pro W3"/>
                <a:cs typeface="ヒラギノ角ゴ Pro W3"/>
              </a:rPr>
              <a:t>A607</a:t>
            </a:r>
            <a:r>
              <a:rPr lang="en-US" sz="1400">
                <a:solidFill>
                  <a:srgbClr val="663300"/>
                </a:solidFill>
                <a:ea typeface="ヒラギノ角ゴ Pro W3"/>
                <a:cs typeface="ヒラギノ角ゴ Pro W3"/>
              </a:rPr>
              <a:t> (2009) 386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2100"/>
            <a:ext cx="4495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78163"/>
            <a:ext cx="43434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486400" y="5410200"/>
            <a:ext cx="3284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663300"/>
                </a:solidFill>
                <a:ea typeface="ヒラギノ角ゴ Pro W3"/>
                <a:cs typeface="ヒラギノ角ゴ Pro W3"/>
              </a:rPr>
              <a:t>D. Breton et al., NIM </a:t>
            </a:r>
            <a:r>
              <a:rPr lang="en-US" sz="1400" b="1">
                <a:solidFill>
                  <a:srgbClr val="663300"/>
                </a:solidFill>
                <a:ea typeface="ヒラギノ角ゴ Pro W3"/>
                <a:cs typeface="ヒラギノ角ゴ Pro W3"/>
              </a:rPr>
              <a:t>A629</a:t>
            </a:r>
            <a:r>
              <a:rPr lang="en-US" sz="1400">
                <a:solidFill>
                  <a:srgbClr val="663300"/>
                </a:solidFill>
                <a:ea typeface="ヒラギノ角ゴ Pro W3"/>
                <a:cs typeface="ヒラギノ角ゴ Pro W3"/>
              </a:rPr>
              <a:t> (2011) 123</a:t>
            </a: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 flipV="1">
            <a:off x="4787900" y="4716463"/>
            <a:ext cx="1871663" cy="1223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17513" y="958850"/>
            <a:ext cx="4492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CC"/>
                </a:solidFill>
              </a:rPr>
              <a:t>simulation of MCP PMT</a:t>
            </a:r>
          </a:p>
          <a:p>
            <a:pPr algn="ctr" eaLnBrk="1" hangingPunct="1"/>
            <a:r>
              <a:rPr lang="en-US">
                <a:solidFill>
                  <a:srgbClr val="0000CC"/>
                </a:solidFill>
              </a:rPr>
              <a:t>with realistic noise and best discriminators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867400" y="838200"/>
            <a:ext cx="235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CC"/>
                </a:solidFill>
              </a:rPr>
              <a:t>Beam measurements</a:t>
            </a:r>
          </a:p>
          <a:p>
            <a:pPr algn="ctr" eaLnBrk="1" hangingPunct="1"/>
            <a:r>
              <a:rPr lang="en-US">
                <a:solidFill>
                  <a:srgbClr val="0000CC"/>
                </a:solidFill>
              </a:rPr>
              <a:t>@ SLAC and FNAL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381000" y="5943600"/>
            <a:ext cx="84486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CC"/>
                </a:solidFill>
              </a:rPr>
              <a:t>17 ps (</a:t>
            </a:r>
            <a:r>
              <a:rPr lang="en-US" sz="200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sz="2000">
                <a:solidFill>
                  <a:srgbClr val="0000CC"/>
                </a:solidFill>
              </a:rPr>
              <a:t>) can be achieved with waveform digitizing and 40 photoelectrons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Digital Constant Fraction Discriminator</a:t>
            </a:r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914400" y="1136650"/>
            <a:ext cx="3889375" cy="24495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800">
              <a:ea typeface="ヒラギノ角ゴ Pro W3" charset="-128"/>
            </a:endParaRPr>
          </a:p>
        </p:txBody>
      </p:sp>
      <p:sp>
        <p:nvSpPr>
          <p:cNvPr id="8196" name="Freeform 46"/>
          <p:cNvSpPr>
            <a:spLocks/>
          </p:cNvSpPr>
          <p:nvPr/>
        </p:nvSpPr>
        <p:spPr bwMode="auto">
          <a:xfrm>
            <a:off x="2135188" y="1371600"/>
            <a:ext cx="2376487" cy="639763"/>
          </a:xfrm>
          <a:custGeom>
            <a:avLst/>
            <a:gdLst>
              <a:gd name="T0" fmla="*/ 0 w 1497"/>
              <a:gd name="T1" fmla="*/ 2147483647 h 403"/>
              <a:gd name="T2" fmla="*/ 2147483647 w 1497"/>
              <a:gd name="T3" fmla="*/ 2147483647 h 403"/>
              <a:gd name="T4" fmla="*/ 2147483647 w 1497"/>
              <a:gd name="T5" fmla="*/ 2147483647 h 403"/>
              <a:gd name="T6" fmla="*/ 2147483647 w 1497"/>
              <a:gd name="T7" fmla="*/ 2147483647 h 403"/>
              <a:gd name="T8" fmla="*/ 2147483647 w 1497"/>
              <a:gd name="T9" fmla="*/ 0 h 403"/>
              <a:gd name="T10" fmla="*/ 2147483647 w 1497"/>
              <a:gd name="T11" fmla="*/ 2147483647 h 403"/>
              <a:gd name="T12" fmla="*/ 2147483647 w 1497"/>
              <a:gd name="T13" fmla="*/ 2147483647 h 403"/>
              <a:gd name="T14" fmla="*/ 2147483647 w 1497"/>
              <a:gd name="T15" fmla="*/ 2147483647 h 403"/>
              <a:gd name="T16" fmla="*/ 2147483647 w 1497"/>
              <a:gd name="T17" fmla="*/ 2147483647 h 4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7"/>
              <a:gd name="T28" fmla="*/ 0 h 403"/>
              <a:gd name="T29" fmla="*/ 1497 w 1497"/>
              <a:gd name="T30" fmla="*/ 403 h 4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7" h="403">
                <a:moveTo>
                  <a:pt x="0" y="398"/>
                </a:moveTo>
                <a:cubicBezTo>
                  <a:pt x="65" y="393"/>
                  <a:pt x="309" y="403"/>
                  <a:pt x="393" y="368"/>
                </a:cubicBezTo>
                <a:cubicBezTo>
                  <a:pt x="461" y="322"/>
                  <a:pt x="507" y="186"/>
                  <a:pt x="507" y="186"/>
                </a:cubicBezTo>
                <a:cubicBezTo>
                  <a:pt x="507" y="186"/>
                  <a:pt x="555" y="86"/>
                  <a:pt x="571" y="68"/>
                </a:cubicBezTo>
                <a:cubicBezTo>
                  <a:pt x="587" y="50"/>
                  <a:pt x="631" y="0"/>
                  <a:pt x="691" y="0"/>
                </a:cubicBezTo>
                <a:cubicBezTo>
                  <a:pt x="751" y="0"/>
                  <a:pt x="775" y="24"/>
                  <a:pt x="835" y="62"/>
                </a:cubicBezTo>
                <a:cubicBezTo>
                  <a:pt x="895" y="100"/>
                  <a:pt x="983" y="178"/>
                  <a:pt x="1043" y="216"/>
                </a:cubicBezTo>
                <a:cubicBezTo>
                  <a:pt x="1103" y="254"/>
                  <a:pt x="1194" y="284"/>
                  <a:pt x="1270" y="307"/>
                </a:cubicBezTo>
                <a:cubicBezTo>
                  <a:pt x="1346" y="330"/>
                  <a:pt x="1450" y="343"/>
                  <a:pt x="1497" y="352"/>
                </a:cubicBez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47"/>
          <p:cNvSpPr>
            <a:spLocks/>
          </p:cNvSpPr>
          <p:nvPr/>
        </p:nvSpPr>
        <p:spPr bwMode="auto">
          <a:xfrm>
            <a:off x="2133600" y="2222500"/>
            <a:ext cx="2381250" cy="211138"/>
          </a:xfrm>
          <a:custGeom>
            <a:avLst/>
            <a:gdLst>
              <a:gd name="T0" fmla="*/ 0 w 1500"/>
              <a:gd name="T1" fmla="*/ 2147483647 h 133"/>
              <a:gd name="T2" fmla="*/ 2147483647 w 1500"/>
              <a:gd name="T3" fmla="*/ 2147483647 h 133"/>
              <a:gd name="T4" fmla="*/ 2147483647 w 1500"/>
              <a:gd name="T5" fmla="*/ 2147483647 h 133"/>
              <a:gd name="T6" fmla="*/ 2147483647 w 1500"/>
              <a:gd name="T7" fmla="*/ 2147483647 h 133"/>
              <a:gd name="T8" fmla="*/ 2147483647 w 1500"/>
              <a:gd name="T9" fmla="*/ 2147483647 h 133"/>
              <a:gd name="T10" fmla="*/ 2147483647 w 1500"/>
              <a:gd name="T11" fmla="*/ 2147483647 h 133"/>
              <a:gd name="T12" fmla="*/ 2147483647 w 1500"/>
              <a:gd name="T13" fmla="*/ 2147483647 h 133"/>
              <a:gd name="T14" fmla="*/ 2147483647 w 1500"/>
              <a:gd name="T15" fmla="*/ 2147483647 h 133"/>
              <a:gd name="T16" fmla="*/ 2147483647 w 1500"/>
              <a:gd name="T17" fmla="*/ 0 h 1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00"/>
              <a:gd name="T28" fmla="*/ 0 h 133"/>
              <a:gd name="T29" fmla="*/ 1500 w 1500"/>
              <a:gd name="T30" fmla="*/ 133 h 1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00" h="133">
                <a:moveTo>
                  <a:pt x="0" y="4"/>
                </a:moveTo>
                <a:cubicBezTo>
                  <a:pt x="28" y="6"/>
                  <a:pt x="120" y="3"/>
                  <a:pt x="167" y="14"/>
                </a:cubicBezTo>
                <a:cubicBezTo>
                  <a:pt x="235" y="29"/>
                  <a:pt x="281" y="73"/>
                  <a:pt x="281" y="73"/>
                </a:cubicBezTo>
                <a:cubicBezTo>
                  <a:pt x="281" y="73"/>
                  <a:pt x="329" y="105"/>
                  <a:pt x="345" y="111"/>
                </a:cubicBezTo>
                <a:cubicBezTo>
                  <a:pt x="361" y="117"/>
                  <a:pt x="405" y="133"/>
                  <a:pt x="465" y="133"/>
                </a:cubicBezTo>
                <a:cubicBezTo>
                  <a:pt x="525" y="133"/>
                  <a:pt x="549" y="125"/>
                  <a:pt x="609" y="113"/>
                </a:cubicBezTo>
                <a:cubicBezTo>
                  <a:pt x="669" y="101"/>
                  <a:pt x="757" y="76"/>
                  <a:pt x="817" y="63"/>
                </a:cubicBezTo>
                <a:cubicBezTo>
                  <a:pt x="877" y="51"/>
                  <a:pt x="968" y="41"/>
                  <a:pt x="1044" y="34"/>
                </a:cubicBezTo>
                <a:cubicBezTo>
                  <a:pt x="1120" y="27"/>
                  <a:pt x="1405" y="7"/>
                  <a:pt x="150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48"/>
          <p:cNvSpPr>
            <a:spLocks/>
          </p:cNvSpPr>
          <p:nvPr/>
        </p:nvSpPr>
        <p:spPr bwMode="auto">
          <a:xfrm>
            <a:off x="2135188" y="2524125"/>
            <a:ext cx="2376487" cy="850900"/>
          </a:xfrm>
          <a:custGeom>
            <a:avLst/>
            <a:gdLst>
              <a:gd name="T0" fmla="*/ 0 w 1497"/>
              <a:gd name="T1" fmla="*/ 2147483647 h 536"/>
              <a:gd name="T2" fmla="*/ 2147483647 w 1497"/>
              <a:gd name="T3" fmla="*/ 2147483647 h 536"/>
              <a:gd name="T4" fmla="*/ 2147483647 w 1497"/>
              <a:gd name="T5" fmla="*/ 2147483647 h 536"/>
              <a:gd name="T6" fmla="*/ 2147483647 w 1497"/>
              <a:gd name="T7" fmla="*/ 2147483647 h 536"/>
              <a:gd name="T8" fmla="*/ 2147483647 w 1497"/>
              <a:gd name="T9" fmla="*/ 2147483647 h 536"/>
              <a:gd name="T10" fmla="*/ 2147483647 w 1497"/>
              <a:gd name="T11" fmla="*/ 0 h 536"/>
              <a:gd name="T12" fmla="*/ 2147483647 w 1497"/>
              <a:gd name="T13" fmla="*/ 2147483647 h 536"/>
              <a:gd name="T14" fmla="*/ 2147483647 w 1497"/>
              <a:gd name="T15" fmla="*/ 2147483647 h 536"/>
              <a:gd name="T16" fmla="*/ 2147483647 w 1497"/>
              <a:gd name="T17" fmla="*/ 2147483647 h 536"/>
              <a:gd name="T18" fmla="*/ 2147483647 w 1497"/>
              <a:gd name="T19" fmla="*/ 2147483647 h 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7"/>
              <a:gd name="T31" fmla="*/ 0 h 536"/>
              <a:gd name="T32" fmla="*/ 1497 w 1497"/>
              <a:gd name="T33" fmla="*/ 536 h 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7" h="536">
                <a:moveTo>
                  <a:pt x="0" y="392"/>
                </a:moveTo>
                <a:cubicBezTo>
                  <a:pt x="38" y="394"/>
                  <a:pt x="155" y="385"/>
                  <a:pt x="229" y="404"/>
                </a:cubicBezTo>
                <a:cubicBezTo>
                  <a:pt x="303" y="423"/>
                  <a:pt x="388" y="536"/>
                  <a:pt x="445" y="508"/>
                </a:cubicBezTo>
                <a:cubicBezTo>
                  <a:pt x="525" y="498"/>
                  <a:pt x="560" y="290"/>
                  <a:pt x="573" y="238"/>
                </a:cubicBezTo>
                <a:cubicBezTo>
                  <a:pt x="589" y="184"/>
                  <a:pt x="619" y="90"/>
                  <a:pt x="635" y="72"/>
                </a:cubicBezTo>
                <a:cubicBezTo>
                  <a:pt x="651" y="54"/>
                  <a:pt x="681" y="0"/>
                  <a:pt x="741" y="0"/>
                </a:cubicBezTo>
                <a:cubicBezTo>
                  <a:pt x="801" y="0"/>
                  <a:pt x="819" y="20"/>
                  <a:pt x="879" y="58"/>
                </a:cubicBezTo>
                <a:cubicBezTo>
                  <a:pt x="939" y="96"/>
                  <a:pt x="1017" y="170"/>
                  <a:pt x="1077" y="208"/>
                </a:cubicBezTo>
                <a:cubicBezTo>
                  <a:pt x="1137" y="246"/>
                  <a:pt x="1194" y="278"/>
                  <a:pt x="1270" y="301"/>
                </a:cubicBezTo>
                <a:cubicBezTo>
                  <a:pt x="1346" y="324"/>
                  <a:pt x="1450" y="337"/>
                  <a:pt x="1497" y="346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50"/>
          <p:cNvSpPr>
            <a:spLocks noChangeShapeType="1"/>
          </p:cNvSpPr>
          <p:nvPr/>
        </p:nvSpPr>
        <p:spPr bwMode="auto">
          <a:xfrm flipV="1">
            <a:off x="2135188" y="1281113"/>
            <a:ext cx="0" cy="2160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51"/>
          <p:cNvSpPr txBox="1">
            <a:spLocks noChangeArrowheads="1"/>
          </p:cNvSpPr>
          <p:nvPr/>
        </p:nvSpPr>
        <p:spPr bwMode="auto">
          <a:xfrm>
            <a:off x="1028700" y="1360488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>
                <a:solidFill>
                  <a:srgbClr val="0066FF"/>
                </a:solidFill>
                <a:ea typeface="ヒラギノ角ゴ Pro W3"/>
                <a:cs typeface="ヒラギノ角ゴ Pro W3"/>
              </a:rPr>
              <a:t>Delayed</a:t>
            </a:r>
          </a:p>
          <a:p>
            <a:pPr algn="r"/>
            <a:r>
              <a:rPr lang="en-US">
                <a:solidFill>
                  <a:srgbClr val="0066FF"/>
                </a:solidFill>
                <a:ea typeface="ヒラギノ角ゴ Pro W3"/>
                <a:cs typeface="ヒラギノ角ゴ Pro W3"/>
              </a:rPr>
              <a:t>signal</a:t>
            </a:r>
          </a:p>
        </p:txBody>
      </p:sp>
      <p:sp>
        <p:nvSpPr>
          <p:cNvPr id="8201" name="Line 52"/>
          <p:cNvSpPr>
            <a:spLocks noChangeShapeType="1"/>
          </p:cNvSpPr>
          <p:nvPr/>
        </p:nvSpPr>
        <p:spPr bwMode="auto">
          <a:xfrm>
            <a:off x="2160588" y="2209800"/>
            <a:ext cx="23764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53"/>
          <p:cNvSpPr>
            <a:spLocks noChangeShapeType="1"/>
          </p:cNvSpPr>
          <p:nvPr/>
        </p:nvSpPr>
        <p:spPr bwMode="auto">
          <a:xfrm>
            <a:off x="2135188" y="2001838"/>
            <a:ext cx="23764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54"/>
          <p:cNvSpPr txBox="1">
            <a:spLocks noChangeArrowheads="1"/>
          </p:cNvSpPr>
          <p:nvPr/>
        </p:nvSpPr>
        <p:spPr bwMode="auto">
          <a:xfrm>
            <a:off x="1041400" y="2008188"/>
            <a:ext cx="100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>
                <a:solidFill>
                  <a:srgbClr val="FF0000"/>
                </a:solidFill>
                <a:ea typeface="ヒラギノ角ゴ Pro W3"/>
                <a:cs typeface="ヒラギノ角ゴ Pro W3"/>
              </a:rPr>
              <a:t>Inverted</a:t>
            </a:r>
          </a:p>
          <a:p>
            <a:pPr algn="r"/>
            <a:r>
              <a:rPr lang="en-US">
                <a:solidFill>
                  <a:srgbClr val="FF0000"/>
                </a:solidFill>
                <a:ea typeface="ヒラギノ角ゴ Pro W3"/>
                <a:cs typeface="ヒラギノ角ゴ Pro W3"/>
              </a:rPr>
              <a:t>signal</a:t>
            </a:r>
          </a:p>
        </p:txBody>
      </p:sp>
      <p:sp>
        <p:nvSpPr>
          <p:cNvPr id="8204" name="Line 49"/>
          <p:cNvSpPr>
            <a:spLocks noChangeShapeType="1"/>
          </p:cNvSpPr>
          <p:nvPr/>
        </p:nvSpPr>
        <p:spPr bwMode="auto">
          <a:xfrm>
            <a:off x="1925638" y="3235325"/>
            <a:ext cx="21161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55"/>
          <p:cNvSpPr txBox="1">
            <a:spLocks noChangeArrowheads="1"/>
          </p:cNvSpPr>
          <p:nvPr/>
        </p:nvSpPr>
        <p:spPr bwMode="auto">
          <a:xfrm>
            <a:off x="1235075" y="29606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>
                <a:solidFill>
                  <a:schemeClr val="hlink"/>
                </a:solidFill>
                <a:ea typeface="ヒラギノ角ゴ Pro W3"/>
                <a:cs typeface="ヒラギノ角ゴ Pro W3"/>
              </a:rPr>
              <a:t>Sum</a:t>
            </a:r>
          </a:p>
        </p:txBody>
      </p:sp>
      <p:sp>
        <p:nvSpPr>
          <p:cNvPr id="8206" name="Line 56"/>
          <p:cNvSpPr>
            <a:spLocks noChangeShapeType="1"/>
          </p:cNvSpPr>
          <p:nvPr/>
        </p:nvSpPr>
        <p:spPr bwMode="auto">
          <a:xfrm>
            <a:off x="2971800" y="2794000"/>
            <a:ext cx="0" cy="879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3"/>
          <p:cNvSpPr>
            <a:spLocks noChangeShapeType="1"/>
          </p:cNvSpPr>
          <p:nvPr/>
        </p:nvSpPr>
        <p:spPr bwMode="auto">
          <a:xfrm>
            <a:off x="3135313" y="5053013"/>
            <a:ext cx="1009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4"/>
          <p:cNvSpPr>
            <a:spLocks noChangeShapeType="1"/>
          </p:cNvSpPr>
          <p:nvPr/>
        </p:nvSpPr>
        <p:spPr bwMode="auto">
          <a:xfrm flipV="1">
            <a:off x="312738" y="4614863"/>
            <a:ext cx="2105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Rectangle 5"/>
          <p:cNvSpPr>
            <a:spLocks noChangeArrowheads="1"/>
          </p:cNvSpPr>
          <p:nvPr/>
        </p:nvSpPr>
        <p:spPr bwMode="auto">
          <a:xfrm rot="10800000">
            <a:off x="1196975" y="4473575"/>
            <a:ext cx="247650" cy="6127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</a:rPr>
              <a:t>Latch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10" name="Rectangle 6"/>
          <p:cNvSpPr>
            <a:spLocks noChangeArrowheads="1"/>
          </p:cNvSpPr>
          <p:nvPr/>
        </p:nvSpPr>
        <p:spPr bwMode="auto">
          <a:xfrm rot="10800000">
            <a:off x="1617663" y="4473575"/>
            <a:ext cx="247650" cy="6127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</a:rPr>
              <a:t>Latch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11" name="Rectangle 7"/>
          <p:cNvSpPr>
            <a:spLocks noChangeArrowheads="1"/>
          </p:cNvSpPr>
          <p:nvPr/>
        </p:nvSpPr>
        <p:spPr bwMode="auto">
          <a:xfrm rot="10800000">
            <a:off x="1997075" y="4473575"/>
            <a:ext cx="247650" cy="6127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</a:rPr>
              <a:t>Latch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12" name="Rectangle 8"/>
          <p:cNvSpPr>
            <a:spLocks noChangeArrowheads="1"/>
          </p:cNvSpPr>
          <p:nvPr/>
        </p:nvSpPr>
        <p:spPr bwMode="auto">
          <a:xfrm rot="10800000">
            <a:off x="3260725" y="4762500"/>
            <a:ext cx="247650" cy="61436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</a:rPr>
              <a:t>Latch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13" name="Rectangle 10"/>
          <p:cNvSpPr>
            <a:spLocks noChangeArrowheads="1"/>
          </p:cNvSpPr>
          <p:nvPr/>
        </p:nvSpPr>
        <p:spPr bwMode="auto">
          <a:xfrm rot="10800000">
            <a:off x="776288" y="4473575"/>
            <a:ext cx="246062" cy="6127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</a:rPr>
              <a:t>Latch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14" name="Line 11"/>
          <p:cNvSpPr>
            <a:spLocks noChangeShapeType="1"/>
          </p:cNvSpPr>
          <p:nvPr/>
        </p:nvSpPr>
        <p:spPr bwMode="auto">
          <a:xfrm flipH="1">
            <a:off x="411163" y="4525963"/>
            <a:ext cx="122237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Text Box 12"/>
          <p:cNvSpPr txBox="1">
            <a:spLocks noChangeArrowheads="1"/>
          </p:cNvSpPr>
          <p:nvPr/>
        </p:nvSpPr>
        <p:spPr bwMode="auto">
          <a:xfrm>
            <a:off x="152400" y="4321175"/>
            <a:ext cx="61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ea typeface="ヒラギノ角ゴ Pro W3"/>
                <a:cs typeface="ヒラギノ角ゴ Pro W3"/>
              </a:rPr>
              <a:t>12 bit</a:t>
            </a:r>
          </a:p>
        </p:txBody>
      </p:sp>
      <p:sp>
        <p:nvSpPr>
          <p:cNvPr id="8216" name="Freeform 13"/>
          <p:cNvSpPr>
            <a:spLocks/>
          </p:cNvSpPr>
          <p:nvPr/>
        </p:nvSpPr>
        <p:spPr bwMode="auto">
          <a:xfrm>
            <a:off x="860425" y="4325938"/>
            <a:ext cx="80963" cy="101600"/>
          </a:xfrm>
          <a:custGeom>
            <a:avLst/>
            <a:gdLst>
              <a:gd name="T0" fmla="*/ 0 w 96"/>
              <a:gd name="T1" fmla="*/ 0 h 96"/>
              <a:gd name="T2" fmla="*/ 2147483647 w 96"/>
              <a:gd name="T3" fmla="*/ 2147483647 h 96"/>
              <a:gd name="T4" fmla="*/ 2147483647 w 96"/>
              <a:gd name="T5" fmla="*/ 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48" y="96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Freeform 14"/>
          <p:cNvSpPr>
            <a:spLocks/>
          </p:cNvSpPr>
          <p:nvPr/>
        </p:nvSpPr>
        <p:spPr bwMode="auto">
          <a:xfrm>
            <a:off x="1281113" y="4325938"/>
            <a:ext cx="82550" cy="101600"/>
          </a:xfrm>
          <a:custGeom>
            <a:avLst/>
            <a:gdLst>
              <a:gd name="T0" fmla="*/ 0 w 96"/>
              <a:gd name="T1" fmla="*/ 0 h 96"/>
              <a:gd name="T2" fmla="*/ 2147483647 w 96"/>
              <a:gd name="T3" fmla="*/ 2147483647 h 96"/>
              <a:gd name="T4" fmla="*/ 2147483647 w 96"/>
              <a:gd name="T5" fmla="*/ 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48" y="96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Freeform 15"/>
          <p:cNvSpPr>
            <a:spLocks/>
          </p:cNvSpPr>
          <p:nvPr/>
        </p:nvSpPr>
        <p:spPr bwMode="auto">
          <a:xfrm>
            <a:off x="1701800" y="4325938"/>
            <a:ext cx="82550" cy="101600"/>
          </a:xfrm>
          <a:custGeom>
            <a:avLst/>
            <a:gdLst>
              <a:gd name="T0" fmla="*/ 0 w 96"/>
              <a:gd name="T1" fmla="*/ 0 h 96"/>
              <a:gd name="T2" fmla="*/ 2147483647 w 96"/>
              <a:gd name="T3" fmla="*/ 2147483647 h 96"/>
              <a:gd name="T4" fmla="*/ 2147483647 w 96"/>
              <a:gd name="T5" fmla="*/ 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48" y="96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Freeform 16"/>
          <p:cNvSpPr>
            <a:spLocks/>
          </p:cNvSpPr>
          <p:nvPr/>
        </p:nvSpPr>
        <p:spPr bwMode="auto">
          <a:xfrm>
            <a:off x="2081213" y="4325938"/>
            <a:ext cx="82550" cy="101600"/>
          </a:xfrm>
          <a:custGeom>
            <a:avLst/>
            <a:gdLst>
              <a:gd name="T0" fmla="*/ 0 w 96"/>
              <a:gd name="T1" fmla="*/ 0 h 96"/>
              <a:gd name="T2" fmla="*/ 2147483647 w 96"/>
              <a:gd name="T3" fmla="*/ 2147483647 h 96"/>
              <a:gd name="T4" fmla="*/ 2147483647 w 96"/>
              <a:gd name="T5" fmla="*/ 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48" y="96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17"/>
          <p:cNvSpPr>
            <a:spLocks noChangeShapeType="1"/>
          </p:cNvSpPr>
          <p:nvPr/>
        </p:nvSpPr>
        <p:spPr bwMode="auto">
          <a:xfrm flipH="1" flipV="1">
            <a:off x="901700" y="4179888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18"/>
          <p:cNvSpPr>
            <a:spLocks noChangeShapeType="1"/>
          </p:cNvSpPr>
          <p:nvPr/>
        </p:nvSpPr>
        <p:spPr bwMode="auto">
          <a:xfrm flipV="1">
            <a:off x="1322388" y="4179888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19"/>
          <p:cNvSpPr>
            <a:spLocks noChangeShapeType="1"/>
          </p:cNvSpPr>
          <p:nvPr/>
        </p:nvSpPr>
        <p:spPr bwMode="auto">
          <a:xfrm flipV="1">
            <a:off x="1744663" y="4179888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0"/>
          <p:cNvSpPr>
            <a:spLocks noChangeShapeType="1"/>
          </p:cNvSpPr>
          <p:nvPr/>
        </p:nvSpPr>
        <p:spPr bwMode="auto">
          <a:xfrm flipH="1" flipV="1">
            <a:off x="2122488" y="4179888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21"/>
          <p:cNvSpPr>
            <a:spLocks noChangeShapeType="1"/>
          </p:cNvSpPr>
          <p:nvPr/>
        </p:nvSpPr>
        <p:spPr bwMode="auto">
          <a:xfrm>
            <a:off x="692150" y="4179888"/>
            <a:ext cx="311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Text Box 22"/>
          <p:cNvSpPr txBox="1">
            <a:spLocks noChangeArrowheads="1"/>
          </p:cNvSpPr>
          <p:nvPr/>
        </p:nvSpPr>
        <p:spPr bwMode="auto">
          <a:xfrm>
            <a:off x="481013" y="388620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ea typeface="ヒラギノ角ゴ Pro W3"/>
                <a:cs typeface="ヒラギノ角ゴ Pro W3"/>
              </a:rPr>
              <a:t>Clock</a:t>
            </a:r>
          </a:p>
        </p:txBody>
      </p:sp>
      <p:sp>
        <p:nvSpPr>
          <p:cNvPr id="8226" name="Rectangle 23"/>
          <p:cNvSpPr>
            <a:spLocks noChangeArrowheads="1"/>
          </p:cNvSpPr>
          <p:nvPr/>
        </p:nvSpPr>
        <p:spPr bwMode="auto">
          <a:xfrm>
            <a:off x="2797175" y="4860925"/>
            <a:ext cx="338138" cy="385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Symbol" pitchFamily="18" charset="2"/>
                <a:ea typeface="ヒラギノ角ゴ Pro W3"/>
                <a:cs typeface="ヒラギノ角ゴ Pro W3"/>
              </a:rPr>
              <a:t>S</a:t>
            </a:r>
          </a:p>
        </p:txBody>
      </p:sp>
      <p:sp>
        <p:nvSpPr>
          <p:cNvPr id="8227" name="Text Box 24"/>
          <p:cNvSpPr txBox="1">
            <a:spLocks noChangeArrowheads="1"/>
          </p:cNvSpPr>
          <p:nvPr/>
        </p:nvSpPr>
        <p:spPr bwMode="auto">
          <a:xfrm>
            <a:off x="2625725" y="4632325"/>
            <a:ext cx="258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ea typeface="ヒラギノ角ゴ Pro W3"/>
                <a:cs typeface="ヒラギノ角ゴ Pro W3"/>
              </a:rPr>
              <a:t>+</a:t>
            </a:r>
          </a:p>
        </p:txBody>
      </p:sp>
      <p:sp>
        <p:nvSpPr>
          <p:cNvPr id="8228" name="Text Box 25"/>
          <p:cNvSpPr txBox="1">
            <a:spLocks noChangeArrowheads="1"/>
          </p:cNvSpPr>
          <p:nvPr/>
        </p:nvSpPr>
        <p:spPr bwMode="auto">
          <a:xfrm>
            <a:off x="2625725" y="5081588"/>
            <a:ext cx="258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ea typeface="ヒラギノ角ゴ Pro W3"/>
                <a:cs typeface="ヒラギノ角ゴ Pro W3"/>
              </a:rPr>
              <a:t>+</a:t>
            </a:r>
          </a:p>
        </p:txBody>
      </p:sp>
      <p:sp>
        <p:nvSpPr>
          <p:cNvPr id="8229" name="Freeform 26"/>
          <p:cNvSpPr>
            <a:spLocks/>
          </p:cNvSpPr>
          <p:nvPr/>
        </p:nvSpPr>
        <p:spPr bwMode="auto">
          <a:xfrm>
            <a:off x="2420938" y="4627563"/>
            <a:ext cx="369887" cy="204787"/>
          </a:xfrm>
          <a:custGeom>
            <a:avLst/>
            <a:gdLst>
              <a:gd name="T0" fmla="*/ 0 w 432"/>
              <a:gd name="T1" fmla="*/ 0 h 192"/>
              <a:gd name="T2" fmla="*/ 0 w 432"/>
              <a:gd name="T3" fmla="*/ 2147483647 h 192"/>
              <a:gd name="T4" fmla="*/ 2147483647 w 432"/>
              <a:gd name="T5" fmla="*/ 2147483647 h 192"/>
              <a:gd name="T6" fmla="*/ 0 60000 65536"/>
              <a:gd name="T7" fmla="*/ 0 60000 65536"/>
              <a:gd name="T8" fmla="*/ 0 60000 65536"/>
              <a:gd name="T9" fmla="*/ 0 w 432"/>
              <a:gd name="T10" fmla="*/ 0 h 192"/>
              <a:gd name="T11" fmla="*/ 432 w 43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92">
                <a:moveTo>
                  <a:pt x="0" y="0"/>
                </a:moveTo>
                <a:lnTo>
                  <a:pt x="0" y="192"/>
                </a:lnTo>
                <a:lnTo>
                  <a:pt x="43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Freeform 27"/>
          <p:cNvSpPr>
            <a:spLocks/>
          </p:cNvSpPr>
          <p:nvPr/>
        </p:nvSpPr>
        <p:spPr bwMode="auto">
          <a:xfrm>
            <a:off x="2417763" y="5100638"/>
            <a:ext cx="379412" cy="614362"/>
          </a:xfrm>
          <a:custGeom>
            <a:avLst/>
            <a:gdLst>
              <a:gd name="T0" fmla="*/ 0 w 240"/>
              <a:gd name="T1" fmla="*/ 2147483647 h 1008"/>
              <a:gd name="T2" fmla="*/ 0 w 240"/>
              <a:gd name="T3" fmla="*/ 0 h 1008"/>
              <a:gd name="T4" fmla="*/ 2147483647 w 240"/>
              <a:gd name="T5" fmla="*/ 0 h 1008"/>
              <a:gd name="T6" fmla="*/ 0 60000 65536"/>
              <a:gd name="T7" fmla="*/ 0 60000 65536"/>
              <a:gd name="T8" fmla="*/ 0 60000 65536"/>
              <a:gd name="T9" fmla="*/ 0 w 240"/>
              <a:gd name="T10" fmla="*/ 0 h 1008"/>
              <a:gd name="T11" fmla="*/ 240 w 240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008">
                <a:moveTo>
                  <a:pt x="0" y="1008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Freeform 28"/>
          <p:cNvSpPr>
            <a:spLocks/>
          </p:cNvSpPr>
          <p:nvPr/>
        </p:nvSpPr>
        <p:spPr bwMode="auto">
          <a:xfrm>
            <a:off x="3344863" y="4614863"/>
            <a:ext cx="80962" cy="103187"/>
          </a:xfrm>
          <a:custGeom>
            <a:avLst/>
            <a:gdLst>
              <a:gd name="T0" fmla="*/ 0 w 96"/>
              <a:gd name="T1" fmla="*/ 0 h 96"/>
              <a:gd name="T2" fmla="*/ 2147483647 w 96"/>
              <a:gd name="T3" fmla="*/ 2147483647 h 96"/>
              <a:gd name="T4" fmla="*/ 2147483647 w 96"/>
              <a:gd name="T5" fmla="*/ 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48" y="96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2" name="Line 29"/>
          <p:cNvSpPr>
            <a:spLocks noChangeShapeType="1"/>
          </p:cNvSpPr>
          <p:nvPr/>
        </p:nvSpPr>
        <p:spPr bwMode="auto">
          <a:xfrm flipH="1">
            <a:off x="3386138" y="4179888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Freeform 30"/>
          <p:cNvSpPr>
            <a:spLocks/>
          </p:cNvSpPr>
          <p:nvPr/>
        </p:nvSpPr>
        <p:spPr bwMode="auto">
          <a:xfrm>
            <a:off x="565150" y="4762500"/>
            <a:ext cx="1852613" cy="968375"/>
          </a:xfrm>
          <a:custGeom>
            <a:avLst/>
            <a:gdLst>
              <a:gd name="T0" fmla="*/ 2147483647 w 144"/>
              <a:gd name="T1" fmla="*/ 2147483647 h 864"/>
              <a:gd name="T2" fmla="*/ 0 w 144"/>
              <a:gd name="T3" fmla="*/ 2147483647 h 864"/>
              <a:gd name="T4" fmla="*/ 0 w 144"/>
              <a:gd name="T5" fmla="*/ 0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144" y="864"/>
                </a:moveTo>
                <a:lnTo>
                  <a:pt x="0" y="86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Rectangle 31"/>
          <p:cNvSpPr>
            <a:spLocks noChangeArrowheads="1"/>
          </p:cNvSpPr>
          <p:nvPr/>
        </p:nvSpPr>
        <p:spPr bwMode="auto">
          <a:xfrm>
            <a:off x="1112838" y="5405438"/>
            <a:ext cx="703262" cy="6143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ea typeface="ヒラギノ角ゴ Pro W3"/>
                <a:cs typeface="ヒラギノ角ゴ Pro W3"/>
              </a:rPr>
              <a:t>MULT</a:t>
            </a:r>
          </a:p>
        </p:txBody>
      </p:sp>
      <p:sp>
        <p:nvSpPr>
          <p:cNvPr id="8235" name="Line 32"/>
          <p:cNvSpPr>
            <a:spLocks noChangeShapeType="1"/>
          </p:cNvSpPr>
          <p:nvPr/>
        </p:nvSpPr>
        <p:spPr bwMode="auto">
          <a:xfrm flipH="1" flipV="1">
            <a:off x="4144963" y="5053013"/>
            <a:ext cx="0" cy="193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Rectangle 33"/>
          <p:cNvSpPr>
            <a:spLocks noChangeArrowheads="1"/>
          </p:cNvSpPr>
          <p:nvPr/>
        </p:nvSpPr>
        <p:spPr bwMode="auto">
          <a:xfrm rot="10800000">
            <a:off x="3681413" y="4762500"/>
            <a:ext cx="246062" cy="61436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</a:rPr>
              <a:t>Latch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37" name="Freeform 34"/>
          <p:cNvSpPr>
            <a:spLocks/>
          </p:cNvSpPr>
          <p:nvPr/>
        </p:nvSpPr>
        <p:spPr bwMode="auto">
          <a:xfrm>
            <a:off x="3765550" y="4614863"/>
            <a:ext cx="82550" cy="103187"/>
          </a:xfrm>
          <a:custGeom>
            <a:avLst/>
            <a:gdLst>
              <a:gd name="T0" fmla="*/ 0 w 96"/>
              <a:gd name="T1" fmla="*/ 0 h 96"/>
              <a:gd name="T2" fmla="*/ 2147483647 w 96"/>
              <a:gd name="T3" fmla="*/ 2147483647 h 96"/>
              <a:gd name="T4" fmla="*/ 2147483647 w 96"/>
              <a:gd name="T5" fmla="*/ 0 h 96"/>
              <a:gd name="T6" fmla="*/ 0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96"/>
              <a:gd name="T14" fmla="*/ 96 w 9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96">
                <a:moveTo>
                  <a:pt x="0" y="0"/>
                </a:moveTo>
                <a:lnTo>
                  <a:pt x="48" y="96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35"/>
          <p:cNvSpPr>
            <a:spLocks noChangeShapeType="1"/>
          </p:cNvSpPr>
          <p:nvPr/>
        </p:nvSpPr>
        <p:spPr bwMode="auto">
          <a:xfrm flipH="1">
            <a:off x="3808413" y="4179888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9" name="Rectangle 36"/>
          <p:cNvSpPr>
            <a:spLocks noChangeArrowheads="1"/>
          </p:cNvSpPr>
          <p:nvPr/>
        </p:nvSpPr>
        <p:spPr bwMode="auto">
          <a:xfrm rot="-5400000">
            <a:off x="3473450" y="5581650"/>
            <a:ext cx="288925" cy="2952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  <a:sym typeface="Symbol" pitchFamily="18" charset="2"/>
              </a:rPr>
              <a:t></a:t>
            </a:r>
            <a:r>
              <a:rPr lang="de-CH" sz="1400">
                <a:ea typeface="ヒラギノ角ゴ Pro W3"/>
                <a:cs typeface="ヒラギノ角ゴ Pro W3"/>
              </a:rPr>
              <a:t>0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40" name="Line 37"/>
          <p:cNvSpPr>
            <a:spLocks noChangeShapeType="1"/>
          </p:cNvSpPr>
          <p:nvPr/>
        </p:nvSpPr>
        <p:spPr bwMode="auto">
          <a:xfrm flipH="1" flipV="1">
            <a:off x="3597275" y="5053013"/>
            <a:ext cx="0" cy="531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Line 38"/>
          <p:cNvSpPr>
            <a:spLocks noChangeShapeType="1"/>
          </p:cNvSpPr>
          <p:nvPr/>
        </p:nvSpPr>
        <p:spPr bwMode="auto">
          <a:xfrm flipV="1">
            <a:off x="3765550" y="5730875"/>
            <a:ext cx="757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2" name="Line 39"/>
          <p:cNvSpPr>
            <a:spLocks noChangeShapeType="1"/>
          </p:cNvSpPr>
          <p:nvPr/>
        </p:nvSpPr>
        <p:spPr bwMode="auto">
          <a:xfrm>
            <a:off x="4313238" y="5391150"/>
            <a:ext cx="29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" name="Rectangle 40"/>
          <p:cNvSpPr>
            <a:spLocks noChangeArrowheads="1"/>
          </p:cNvSpPr>
          <p:nvPr/>
        </p:nvSpPr>
        <p:spPr bwMode="auto">
          <a:xfrm rot="-5400000">
            <a:off x="4572000" y="5332413"/>
            <a:ext cx="282575" cy="2095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400">
                <a:ea typeface="ヒラギノ角ゴ Pro W3"/>
                <a:cs typeface="ヒラギノ角ゴ Pro W3"/>
              </a:rPr>
              <a:t>&amp;</a:t>
            </a:r>
          </a:p>
        </p:txBody>
      </p:sp>
      <p:sp>
        <p:nvSpPr>
          <p:cNvPr id="8244" name="Line 41"/>
          <p:cNvSpPr>
            <a:spLocks noChangeShapeType="1"/>
          </p:cNvSpPr>
          <p:nvPr/>
        </p:nvSpPr>
        <p:spPr bwMode="auto">
          <a:xfrm flipH="1">
            <a:off x="4522788" y="5487988"/>
            <a:ext cx="8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Line 42"/>
          <p:cNvSpPr>
            <a:spLocks noChangeShapeType="1"/>
          </p:cNvSpPr>
          <p:nvPr/>
        </p:nvSpPr>
        <p:spPr bwMode="auto">
          <a:xfrm>
            <a:off x="4522788" y="5487988"/>
            <a:ext cx="0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43"/>
          <p:cNvSpPr>
            <a:spLocks noChangeShapeType="1"/>
          </p:cNvSpPr>
          <p:nvPr/>
        </p:nvSpPr>
        <p:spPr bwMode="auto">
          <a:xfrm>
            <a:off x="4818063" y="5440363"/>
            <a:ext cx="16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7" name="Oval 44"/>
          <p:cNvSpPr>
            <a:spLocks noChangeArrowheads="1"/>
          </p:cNvSpPr>
          <p:nvPr/>
        </p:nvSpPr>
        <p:spPr bwMode="auto">
          <a:xfrm>
            <a:off x="4945063" y="5391150"/>
            <a:ext cx="84137" cy="9683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500">
              <a:ea typeface="ヒラギノ角ゴ Pro W3"/>
              <a:cs typeface="ヒラギノ角ゴ Pro W3"/>
            </a:endParaRPr>
          </a:p>
        </p:txBody>
      </p:sp>
      <p:sp>
        <p:nvSpPr>
          <p:cNvPr id="8248" name="Rectangle 45"/>
          <p:cNvSpPr>
            <a:spLocks noChangeArrowheads="1"/>
          </p:cNvSpPr>
          <p:nvPr/>
        </p:nvSpPr>
        <p:spPr bwMode="auto">
          <a:xfrm rot="-5400000">
            <a:off x="4021138" y="5243513"/>
            <a:ext cx="288925" cy="2952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de-CH" sz="1400">
                <a:ea typeface="ヒラギノ角ゴ Pro W3"/>
                <a:cs typeface="ヒラギノ角ゴ Pro W3"/>
              </a:rPr>
              <a:t>&lt;0</a:t>
            </a:r>
            <a:endParaRPr lang="en-US" sz="1400">
              <a:ea typeface="ヒラギノ角ゴ Pro W3"/>
              <a:cs typeface="ヒラギノ角ゴ Pro W3"/>
            </a:endParaRPr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228600" y="4567238"/>
            <a:ext cx="84138" cy="968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500">
              <a:ea typeface="ヒラギノ角ゴ Pro W3"/>
              <a:cs typeface="ヒラギノ角ゴ Pro W3"/>
            </a:endParaRPr>
          </a:p>
        </p:txBody>
      </p:sp>
      <p:sp>
        <p:nvSpPr>
          <p:cNvPr id="8250" name="Line 59"/>
          <p:cNvSpPr>
            <a:spLocks noChangeShapeType="1"/>
          </p:cNvSpPr>
          <p:nvPr/>
        </p:nvSpPr>
        <p:spPr bwMode="auto">
          <a:xfrm flipH="1">
            <a:off x="2846388" y="2667000"/>
            <a:ext cx="3048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1" name="Line 62"/>
          <p:cNvSpPr>
            <a:spLocks noChangeShapeType="1"/>
          </p:cNvSpPr>
          <p:nvPr/>
        </p:nvSpPr>
        <p:spPr bwMode="auto">
          <a:xfrm>
            <a:off x="5334000" y="3581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Line 63"/>
          <p:cNvSpPr>
            <a:spLocks noChangeShapeType="1"/>
          </p:cNvSpPr>
          <p:nvPr/>
        </p:nvSpPr>
        <p:spPr bwMode="auto">
          <a:xfrm flipV="1">
            <a:off x="6172200" y="1752600"/>
            <a:ext cx="609600" cy="1828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64"/>
          <p:cNvSpPr>
            <a:spLocks noChangeShapeType="1"/>
          </p:cNvSpPr>
          <p:nvPr/>
        </p:nvSpPr>
        <p:spPr bwMode="auto">
          <a:xfrm>
            <a:off x="6781800" y="1752600"/>
            <a:ext cx="1905000" cy="1828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65"/>
          <p:cNvSpPr>
            <a:spLocks noChangeShapeType="1"/>
          </p:cNvSpPr>
          <p:nvPr/>
        </p:nvSpPr>
        <p:spPr bwMode="auto">
          <a:xfrm>
            <a:off x="5791200" y="31242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66"/>
          <p:cNvSpPr>
            <a:spLocks noChangeShapeType="1"/>
          </p:cNvSpPr>
          <p:nvPr/>
        </p:nvSpPr>
        <p:spPr bwMode="auto">
          <a:xfrm>
            <a:off x="6324600" y="3124200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Text Box 70"/>
          <p:cNvSpPr txBox="1">
            <a:spLocks noChangeArrowheads="1"/>
          </p:cNvSpPr>
          <p:nvPr/>
        </p:nvSpPr>
        <p:spPr bwMode="auto">
          <a:xfrm>
            <a:off x="8743950" y="3062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</a:t>
            </a:r>
          </a:p>
        </p:txBody>
      </p:sp>
      <p:sp>
        <p:nvSpPr>
          <p:cNvPr id="8257" name="Text Box 71"/>
          <p:cNvSpPr txBox="1">
            <a:spLocks noChangeArrowheads="1"/>
          </p:cNvSpPr>
          <p:nvPr/>
        </p:nvSpPr>
        <p:spPr bwMode="auto">
          <a:xfrm>
            <a:off x="5530850" y="2605088"/>
            <a:ext cx="1479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¼ max ampli</a:t>
            </a:r>
          </a:p>
        </p:txBody>
      </p:sp>
      <p:sp>
        <p:nvSpPr>
          <p:cNvPr id="8258" name="ZoneTexte 1"/>
          <p:cNvSpPr txBox="1">
            <a:spLocks noChangeArrowheads="1"/>
          </p:cNvSpPr>
          <p:nvPr/>
        </p:nvSpPr>
        <p:spPr bwMode="auto">
          <a:xfrm>
            <a:off x="5930900" y="1268413"/>
            <a:ext cx="227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simpler CFD version</a:t>
            </a:r>
          </a:p>
        </p:txBody>
      </p:sp>
      <p:sp>
        <p:nvSpPr>
          <p:cNvPr id="8259" name="ZoneTexte 2"/>
          <p:cNvSpPr txBox="1">
            <a:spLocks noChangeArrowheads="1"/>
          </p:cNvSpPr>
          <p:nvPr/>
        </p:nvSpPr>
        <p:spPr bwMode="auto">
          <a:xfrm>
            <a:off x="5492750" y="4029075"/>
            <a:ext cx="2967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200 ps sampling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without doing nothing</a:t>
            </a:r>
          </a:p>
          <a:p>
            <a:pPr eaLnBrk="1" hangingPunct="1"/>
            <a:r>
              <a:rPr lang="en-US"/>
              <a:t>-&gt; 200 ps / sqrt(12) ~ 60 ps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with interpolation</a:t>
            </a:r>
          </a:p>
          <a:p>
            <a:pPr eaLnBrk="1" hangingPunct="1"/>
            <a:r>
              <a:rPr lang="en-US"/>
              <a:t>expect 5 x better</a:t>
            </a:r>
          </a:p>
          <a:p>
            <a:pPr eaLnBrk="1" hangingPunct="1"/>
            <a:r>
              <a:rPr lang="en-US"/>
              <a:t>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DRS “Philosophy”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5125" y="1103313"/>
            <a:ext cx="81899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based on a circular capacitor array (1024 caps per channel), 12 bit resolution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sampling frequency	5 GHz (200 ps)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~ 500 MHz (2 ns)</a:t>
            </a:r>
          </a:p>
          <a:p>
            <a:pPr eaLnBrk="1" hangingPunct="1"/>
            <a:r>
              <a:rPr lang="en-US"/>
              <a:t>buffer depth		200 ns </a:t>
            </a:r>
            <a:r>
              <a:rPr lang="en-US">
                <a:latin typeface="Symbol" pitchFamily="18" charset="2"/>
              </a:rPr>
              <a:t>®	</a:t>
            </a:r>
            <a:r>
              <a:rPr lang="en-US"/>
              <a:t> ~ 2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</a:t>
            </a:r>
          </a:p>
          <a:p>
            <a:pPr eaLnBrk="1" hangingPunct="1"/>
            <a:r>
              <a:rPr lang="en-US"/>
              <a:t>several channels (up to 16) can be daisy chained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30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buffer depth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waveform stretcher</a:t>
            </a:r>
          </a:p>
          <a:p>
            <a:pPr eaLnBrk="1" hangingPunct="1"/>
            <a:r>
              <a:rPr lang="en-US"/>
              <a:t>     ~ GHz sampling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30 MHz conversion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30 kHz readout (30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 dead time)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needs frequent “re”calibration in time and energy + synchronization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28600" y="4800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9144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24000" y="4800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2098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209800" y="4800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209800" y="4495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6670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667000" y="4953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22"/>
          <p:cNvSpPr>
            <a:spLocks noChangeShapeType="1"/>
          </p:cNvSpPr>
          <p:nvPr/>
        </p:nvSpPr>
        <p:spPr bwMode="auto">
          <a:xfrm flipV="1">
            <a:off x="914400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23"/>
          <p:cNvSpPr txBox="1">
            <a:spLocks noChangeArrowheads="1"/>
          </p:cNvSpPr>
          <p:nvPr/>
        </p:nvSpPr>
        <p:spPr bwMode="auto">
          <a:xfrm>
            <a:off x="666750" y="55626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E. cal</a:t>
            </a:r>
          </a:p>
        </p:txBody>
      </p:sp>
      <p:sp>
        <p:nvSpPr>
          <p:cNvPr id="9230" name="Text Box 24"/>
          <p:cNvSpPr txBox="1">
            <a:spLocks noChangeArrowheads="1"/>
          </p:cNvSpPr>
          <p:nvPr/>
        </p:nvSpPr>
        <p:spPr bwMode="auto">
          <a:xfrm>
            <a:off x="838200" y="412908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switch</a:t>
            </a:r>
          </a:p>
        </p:txBody>
      </p:sp>
      <p:sp>
        <p:nvSpPr>
          <p:cNvPr id="9231" name="Text Box 25"/>
          <p:cNvSpPr txBox="1">
            <a:spLocks noChangeArrowheads="1"/>
          </p:cNvSpPr>
          <p:nvPr/>
        </p:nvSpPr>
        <p:spPr bwMode="auto">
          <a:xfrm>
            <a:off x="1860550" y="40528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diff. driver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5400000">
            <a:off x="3177381" y="5118894"/>
            <a:ext cx="1677988" cy="41275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>
                <a:ea typeface="ヒラギノ角ゴ Pro W3" charset="-128"/>
              </a:rPr>
              <a:t>analog front end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41875" y="4905375"/>
            <a:ext cx="684213" cy="8397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>
                <a:ea typeface="ヒラギノ角ゴ Pro W3" charset="-128"/>
              </a:rPr>
              <a:t>DRS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222750" y="5407025"/>
            <a:ext cx="615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222750" y="5073650"/>
            <a:ext cx="615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222750" y="5153025"/>
            <a:ext cx="6159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222750" y="5237163"/>
            <a:ext cx="615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222750" y="5321300"/>
            <a:ext cx="6159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222750" y="5491163"/>
            <a:ext cx="615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222750" y="5576888"/>
            <a:ext cx="615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143625" y="4905375"/>
            <a:ext cx="684213" cy="8397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>
                <a:ea typeface="ヒラギノ角ゴ Pro W3" charset="-128"/>
              </a:rPr>
              <a:t>AD9222</a:t>
            </a:r>
            <a:br>
              <a:rPr lang="en-US" sz="1200">
                <a:ea typeface="ヒラギノ角ゴ Pro W3" charset="-128"/>
              </a:rPr>
            </a:br>
            <a:r>
              <a:rPr lang="en-US" sz="1200">
                <a:ea typeface="ヒラギノ角ゴ Pro W3" charset="-128"/>
              </a:rPr>
              <a:t>12 bit</a:t>
            </a:r>
          </a:p>
          <a:p>
            <a:pPr algn="ctr" eaLnBrk="0" hangingPunct="0">
              <a:defRPr/>
            </a:pPr>
            <a:r>
              <a:rPr lang="en-US" sz="1200">
                <a:ea typeface="ヒラギノ角ゴ Pro W3" charset="-128"/>
              </a:rPr>
              <a:t>65 MHz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26088" y="5407025"/>
            <a:ext cx="6175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526088" y="5073650"/>
            <a:ext cx="6175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526088" y="5153025"/>
            <a:ext cx="6175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526088" y="5237163"/>
            <a:ext cx="6175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526088" y="5321300"/>
            <a:ext cx="6175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5526088" y="5491163"/>
            <a:ext cx="61753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526088" y="5576888"/>
            <a:ext cx="6175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446963" y="4654550"/>
            <a:ext cx="1098550" cy="13414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>
                <a:ea typeface="ヒラギノ角ゴ Pro W3" charset="-128"/>
              </a:rPr>
              <a:t>FPGA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829425" y="5407025"/>
            <a:ext cx="6175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829425" y="5073650"/>
            <a:ext cx="6175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829425" y="5153025"/>
            <a:ext cx="6175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6829425" y="5237163"/>
            <a:ext cx="6175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829425" y="5321300"/>
            <a:ext cx="6175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829425" y="5491163"/>
            <a:ext cx="6175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6829425" y="5576888"/>
            <a:ext cx="6175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5181600" y="4737100"/>
            <a:ext cx="2265363" cy="168275"/>
          </a:xfrm>
          <a:custGeom>
            <a:avLst/>
            <a:gdLst>
              <a:gd name="T0" fmla="*/ 0 w 1497"/>
              <a:gd name="T1" fmla="*/ 119063 h 91"/>
              <a:gd name="T2" fmla="*/ 0 w 1497"/>
              <a:gd name="T3" fmla="*/ 0 h 91"/>
              <a:gd name="T4" fmla="*/ 1963737 w 1497"/>
              <a:gd name="T5" fmla="*/ 0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7" h="91">
                <a:moveTo>
                  <a:pt x="0" y="91"/>
                </a:moveTo>
                <a:lnTo>
                  <a:pt x="0" y="0"/>
                </a:lnTo>
                <a:lnTo>
                  <a:pt x="14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5200650" y="4473575"/>
            <a:ext cx="614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US" sz="1200" smtClean="0">
                <a:ea typeface="ヒラギノ角ゴ Pro W3" charset="-128"/>
              </a:rPr>
              <a:t>trigger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6829425" y="5565775"/>
            <a:ext cx="581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en-US" sz="1200" smtClean="0">
                <a:ea typeface="ヒラギノ角ゴ Pro W3" charset="-128"/>
              </a:rPr>
              <a:t>LVDS</a:t>
            </a:r>
          </a:p>
        </p:txBody>
      </p:sp>
      <p:grpSp>
        <p:nvGrpSpPr>
          <p:cNvPr id="9260" name="Group 38"/>
          <p:cNvGrpSpPr>
            <a:grpSpLocks/>
          </p:cNvGrpSpPr>
          <p:nvPr/>
        </p:nvGrpSpPr>
        <p:grpSpPr bwMode="auto">
          <a:xfrm>
            <a:off x="4392613" y="4370388"/>
            <a:ext cx="1660525" cy="1930400"/>
            <a:chOff x="3107" y="1298"/>
            <a:chExt cx="907" cy="862"/>
          </a:xfrm>
        </p:grpSpPr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107" y="1298"/>
              <a:ext cx="907" cy="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200">
                <a:ea typeface="ヒラギノ角ゴ Pro W3" charset="-128"/>
              </a:endParaRP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3107" y="1298"/>
              <a:ext cx="322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en-US" sz="1200" smtClean="0">
                  <a:ea typeface="ヒラギノ角ゴ Pro W3" charset="-128"/>
                </a:rPr>
                <a:t>DRS4</a:t>
              </a:r>
            </a:p>
          </p:txBody>
        </p:sp>
      </p:grp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8545513" y="5283200"/>
            <a:ext cx="16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8710613" y="42672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63" name="Text Box 41"/>
          <p:cNvSpPr txBox="1">
            <a:spLocks noChangeArrowheads="1"/>
          </p:cNvSpPr>
          <p:nvPr/>
        </p:nvSpPr>
        <p:spPr bwMode="auto">
          <a:xfrm rot="-5400000">
            <a:off x="8143875" y="5114925"/>
            <a:ext cx="1543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ea typeface="ヒラギノ角ゴ Pro W3"/>
                <a:cs typeface="ヒラギノ角ゴ Pro W3"/>
              </a:rPr>
              <a:t>global trigger bus</a:t>
            </a:r>
          </a:p>
        </p:txBody>
      </p:sp>
      <p:sp>
        <p:nvSpPr>
          <p:cNvPr id="9264" name="Line 65"/>
          <p:cNvSpPr>
            <a:spLocks noChangeShapeType="1"/>
          </p:cNvSpPr>
          <p:nvPr/>
        </p:nvSpPr>
        <p:spPr bwMode="auto">
          <a:xfrm>
            <a:off x="2819400" y="5943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Text Box 66"/>
          <p:cNvSpPr txBox="1">
            <a:spLocks noChangeArrowheads="1"/>
          </p:cNvSpPr>
          <p:nvPr/>
        </p:nvSpPr>
        <p:spPr bwMode="auto">
          <a:xfrm>
            <a:off x="2879725" y="54467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ch. 9</a:t>
            </a:r>
          </a:p>
        </p:txBody>
      </p:sp>
      <p:sp>
        <p:nvSpPr>
          <p:cNvPr id="9266" name="Text Box 67"/>
          <p:cNvSpPr txBox="1">
            <a:spLocks noChangeArrowheads="1"/>
          </p:cNvSpPr>
          <p:nvPr/>
        </p:nvSpPr>
        <p:spPr bwMode="auto">
          <a:xfrm>
            <a:off x="1584325" y="6056313"/>
            <a:ext cx="390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sinus wave</a:t>
            </a:r>
          </a:p>
          <a:p>
            <a:pPr eaLnBrk="1" hangingPunct="1"/>
            <a:r>
              <a:rPr lang="en-US"/>
              <a:t>continuous T calibration and synchro</a:t>
            </a:r>
          </a:p>
        </p:txBody>
      </p:sp>
      <p:sp>
        <p:nvSpPr>
          <p:cNvPr id="9267" name="Text Box 68"/>
          <p:cNvSpPr txBox="1">
            <a:spLocks noChangeArrowheads="1"/>
          </p:cNvSpPr>
          <p:nvPr/>
        </p:nvSpPr>
        <p:spPr bwMode="auto">
          <a:xfrm>
            <a:off x="4632325" y="5827713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8 + 1 ch.</a:t>
            </a:r>
          </a:p>
        </p:txBody>
      </p:sp>
      <p:sp>
        <p:nvSpPr>
          <p:cNvPr id="9268" name="Text Box 69"/>
          <p:cNvSpPr txBox="1">
            <a:spLocks noChangeArrowheads="1"/>
          </p:cNvSpPr>
          <p:nvPr/>
        </p:nvSpPr>
        <p:spPr bwMode="auto">
          <a:xfrm>
            <a:off x="5975350" y="575945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parallel</a:t>
            </a:r>
          </a:p>
          <a:p>
            <a:pPr algn="ctr" eaLnBrk="1" hangingPunct="1"/>
            <a:r>
              <a:rPr lang="en-US"/>
              <a:t>or serial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DRS4 @ PSI   </a:t>
            </a:r>
            <a:r>
              <a:rPr lang="en-US" sz="2000" smtClean="0">
                <a:solidFill>
                  <a:schemeClr val="tx1"/>
                </a:solidFill>
                <a:effectLst/>
              </a:rPr>
              <a:t>http://drs.web.psi.ch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2375"/>
            <a:ext cx="2592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3276600" y="5181600"/>
            <a:ext cx="259715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>
                <a:ea typeface="ヒラギノ角ゴ Pro W3"/>
                <a:cs typeface="ヒラギノ角ゴ Pro W3"/>
              </a:rPr>
              <a:t>DRS4 Evaluation Board</a:t>
            </a:r>
            <a:br>
              <a:rPr lang="en-US">
                <a:ea typeface="ヒラギノ角ゴ Pro W3"/>
                <a:cs typeface="ヒラギノ角ゴ Pro W3"/>
              </a:rPr>
            </a:br>
            <a:r>
              <a:rPr lang="en-US">
                <a:ea typeface="ヒラギノ角ゴ Pro W3"/>
                <a:cs typeface="ヒラギノ角ゴ Pro W3"/>
              </a:rPr>
              <a:t>4 channels </a:t>
            </a:r>
            <a:br>
              <a:rPr lang="en-US">
                <a:ea typeface="ヒラギノ角ゴ Pro W3"/>
                <a:cs typeface="ヒラギノ角ゴ Pro W3"/>
              </a:rPr>
            </a:br>
            <a:r>
              <a:rPr lang="en-US">
                <a:ea typeface="ヒラギノ角ゴ Pro W3"/>
                <a:cs typeface="ヒラギノ角ゴ Pro W3"/>
              </a:rPr>
              <a:t>1-5 GSPS</a:t>
            </a:r>
            <a:br>
              <a:rPr lang="en-US">
                <a:ea typeface="ヒラギノ角ゴ Pro W3"/>
                <a:cs typeface="ヒラギノ角ゴ Pro W3"/>
              </a:rPr>
            </a:br>
            <a:r>
              <a:rPr lang="en-US">
                <a:ea typeface="ヒラギノ角ゴ Pro W3"/>
                <a:cs typeface="ヒラギノ角ゴ Pro W3"/>
              </a:rPr>
              <a:t>12 bit</a:t>
            </a:r>
          </a:p>
          <a:p>
            <a:pPr algn="ctr"/>
            <a:r>
              <a:rPr lang="en-US">
                <a:ea typeface="ヒラギノ角ゴ Pro W3"/>
                <a:cs typeface="ヒラギノ角ゴ Pro W3"/>
              </a:rPr>
              <a:t>USB power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838200"/>
            <a:ext cx="20891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831013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8116888" y="152400"/>
            <a:ext cx="87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663300"/>
                </a:solidFill>
              </a:rPr>
              <a:t>S. Ritt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535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07"/>
          <p:cNvSpPr txBox="1">
            <a:spLocks noChangeArrowheads="1"/>
          </p:cNvSpPr>
          <p:nvPr/>
        </p:nvSpPr>
        <p:spPr bwMode="auto">
          <a:xfrm>
            <a:off x="2362200" y="5867400"/>
            <a:ext cx="4127500" cy="460375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400" smtClean="0">
                <a:ea typeface="ヒラギノ角ゴ Pro W3" charset="-128"/>
              </a:rPr>
              <a:t>“Time stretcher” GHz </a:t>
            </a:r>
            <a:r>
              <a:rPr lang="en-US" sz="2400" smtClean="0">
                <a:ea typeface="ヒラギノ角ゴ Pro W3" charset="-128"/>
                <a:sym typeface="Symbol" pitchFamily="18" charset="2"/>
              </a:rPr>
              <a:t>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1275</Words>
  <Application>Microsoft Office PowerPoint</Application>
  <PresentationFormat>Affichage à l'écran (4:3)</PresentationFormat>
  <Paragraphs>455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Tahoma</vt:lpstr>
      <vt:lpstr>Symbol</vt:lpstr>
      <vt:lpstr>ヒラギノ角ゴ Pro W3</vt:lpstr>
      <vt:lpstr>Modèle par défaut</vt:lpstr>
      <vt:lpstr>NA61 Readout Upgrade based on the DRS</vt:lpstr>
      <vt:lpstr>Overview</vt:lpstr>
      <vt:lpstr>Waveforms</vt:lpstr>
      <vt:lpstr>How to Measure Best Timing (1)</vt:lpstr>
      <vt:lpstr>How To Measure Best Timing (2)</vt:lpstr>
      <vt:lpstr>Digital Constant Fraction Discriminator</vt:lpstr>
      <vt:lpstr>DRS “Philosophy”</vt:lpstr>
      <vt:lpstr>DRS4 @ PSI   http://drs.web.psi.ch</vt:lpstr>
      <vt:lpstr>Présentation PowerPoint</vt:lpstr>
      <vt:lpstr>Switched Capacitor Array</vt:lpstr>
      <vt:lpstr>DRS Functional Block Diagram</vt:lpstr>
      <vt:lpstr>Domino Wave Circuit (Digital Delay Line)</vt:lpstr>
      <vt:lpstr>DRS Linearity</vt:lpstr>
      <vt:lpstr>Performance – A detector</vt:lpstr>
      <vt:lpstr>Performance – A Detector</vt:lpstr>
      <vt:lpstr>Performance – ToF/L-R</vt:lpstr>
      <vt:lpstr>Performance tests</vt:lpstr>
      <vt:lpstr>Conceptual Layout (1)</vt:lpstr>
      <vt:lpstr>Conceptual Layout (2)</vt:lpstr>
      <vt:lpstr>Overall structure</vt:lpstr>
      <vt:lpstr>Location of DRS electronics</vt:lpstr>
      <vt:lpstr>Proposal (work in progress)</vt:lpstr>
      <vt:lpstr>Resources Required</vt:lpstr>
      <vt:lpstr>Resources Required (2)</vt:lpstr>
      <vt:lpstr>Timelines</vt:lpstr>
      <vt:lpstr>Timelines (2)</vt:lpstr>
      <vt:lpstr>Timelines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sandro</dc:creator>
  <cp:lastModifiedBy>sandro</cp:lastModifiedBy>
  <cp:revision>172</cp:revision>
  <cp:lastPrinted>1601-01-01T00:00:00Z</cp:lastPrinted>
  <dcterms:created xsi:type="dcterms:W3CDTF">1601-01-01T00:00:00Z</dcterms:created>
  <dcterms:modified xsi:type="dcterms:W3CDTF">2012-10-25T13:29:56Z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